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Helvetica Neu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52">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2" roundtripDataSignature="AMtx7mhF5hQutyAmhV633FfJ8+KpC6x7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52"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HelveticaNeue-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HelveticaNeue-bold.fntdata"/><Relationship Id="rId16" Type="http://schemas.openxmlformats.org/officeDocument/2006/relationships/slide" Target="slides/slide11.xml"/><Relationship Id="rId38" Type="http://schemas.openxmlformats.org/officeDocument/2006/relationships/font" Target="fonts/HelveticaNeu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ws.amazon.com/produ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certification/certified-cloud-practitioner/"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about-aws/global-infrastructure" TargetMode="External"/><Relationship Id="rId3" Type="http://schemas.openxmlformats.org/officeDocument/2006/relationships/hyperlink" Target="https://aws.amazon.com/about-aws/global-infrastructure/regional-product-services/" TargetMode="External"/><Relationship Id="rId4" Type="http://schemas.openxmlformats.org/officeDocument/2006/relationships/hyperlink" Target="https://aws.amazon.com/about-aws/global-infrastructure" TargetMode="External"/><Relationship Id="rId5" Type="http://schemas.openxmlformats.org/officeDocument/2006/relationships/hyperlink" Target="https://aws.amazon.com/product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rastructure.aw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loudping.info/" TargetMode="External"/><Relationship Id="rId3" Type="http://schemas.openxmlformats.org/officeDocument/2006/relationships/hyperlink" Target="https://aws.amazon.com/about-aws/global-infrastructure/regional-product-services/?p=tgi&amp;loc=4"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Bem-vindo ao Módulo 3: Visão geral da infraestrutura global da AWS.</a:t>
            </a:r>
            <a:endParaRPr sz="11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0:notes"/>
          <p:cNvSpPr txBox="1"/>
          <p:nvPr>
            <p:ph idx="1" type="body"/>
          </p:nvPr>
        </p:nvSpPr>
        <p:spPr>
          <a:xfrm>
            <a:off x="685800" y="4400550"/>
            <a:ext cx="5486400" cy="38290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solidFill>
                  <a:schemeClr val="dk1"/>
                </a:solidFill>
                <a:latin typeface="Arial"/>
                <a:ea typeface="Arial"/>
                <a:cs typeface="Arial"/>
                <a:sym typeface="Arial"/>
              </a:rPr>
              <a:t>A base da infraestrutura da AWS são os datacenters. </a:t>
            </a:r>
            <a:r>
              <a:rPr lang="pt-BR" sz="1100">
                <a:latin typeface="Arial"/>
                <a:ea typeface="Arial"/>
                <a:cs typeface="Arial"/>
                <a:sym typeface="Arial"/>
              </a:rPr>
              <a:t>Os clientes não especificam um datacenter para a implantação de recursos. Em vez disso, uma zona de disponibilidade é o nível de especificação mais granular que um cliente pode fazer. No entanto, um </a:t>
            </a:r>
            <a:r>
              <a:rPr lang="pt-BR" sz="1100">
                <a:solidFill>
                  <a:schemeClr val="dk1"/>
                </a:solidFill>
                <a:latin typeface="Arial"/>
                <a:ea typeface="Arial"/>
                <a:cs typeface="Arial"/>
                <a:sym typeface="Arial"/>
              </a:rPr>
              <a:t>datacenter é o local onde os dados reais residem. </a:t>
            </a:r>
            <a:r>
              <a:rPr b="0" i="0" lang="pt-BR" sz="1100">
                <a:solidFill>
                  <a:schemeClr val="dk1"/>
                </a:solidFill>
                <a:latin typeface="Arial"/>
                <a:ea typeface="Arial"/>
                <a:cs typeface="Arial"/>
                <a:sym typeface="Arial"/>
              </a:rPr>
              <a:t>A Amazon opera datacenters de última geração e altamente disponíveis. Embora sejam raras, podem ocorrer falhas que afetam a disponibilidade das instâncias no mesmo local. Se você hospedar todas as suas instâncias em um único local afetado por tal falha, nenhuma delas ficará disponível.</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 </a:t>
            </a:r>
            <a:endParaRPr/>
          </a:p>
          <a:p>
            <a:pPr indent="0" lvl="0" marL="0" rtl="0" algn="l">
              <a:spcBef>
                <a:spcPts val="0"/>
              </a:spcBef>
              <a:spcAft>
                <a:spcPts val="0"/>
              </a:spcAft>
              <a:buNone/>
            </a:pPr>
            <a:r>
              <a:rPr lang="pt-BR" sz="1100">
                <a:solidFill>
                  <a:schemeClr val="dk1"/>
                </a:solidFill>
                <a:latin typeface="Arial"/>
                <a:ea typeface="Arial"/>
                <a:cs typeface="Arial"/>
                <a:sym typeface="Arial"/>
              </a:rPr>
              <a:t>Os datacenters são projetados com segurança, com vários fatores em mente</a:t>
            </a:r>
            <a:r>
              <a:rPr lang="pt-BR" sz="1100">
                <a:latin typeface="Arial"/>
                <a:ea typeface="Arial"/>
                <a:cs typeface="Arial"/>
                <a:sym typeface="Arial"/>
              </a:rPr>
              <a:t>:</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Cada local é cuidadosamente avaliado para </a:t>
            </a:r>
            <a:r>
              <a:rPr b="1" lang="pt-BR" sz="1100">
                <a:solidFill>
                  <a:schemeClr val="dk1"/>
                </a:solidFill>
                <a:latin typeface="Arial"/>
                <a:ea typeface="Arial"/>
                <a:cs typeface="Arial"/>
                <a:sym typeface="Arial"/>
              </a:rPr>
              <a:t>mitigar os riscos ambientais</a:t>
            </a:r>
            <a:r>
              <a:rPr lang="pt-BR"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Os datacenters têm um </a:t>
            </a:r>
            <a:r>
              <a:rPr b="1" lang="pt-BR" sz="1100">
                <a:solidFill>
                  <a:schemeClr val="dk1"/>
                </a:solidFill>
                <a:latin typeface="Arial"/>
                <a:ea typeface="Arial"/>
                <a:cs typeface="Arial"/>
                <a:sym typeface="Arial"/>
              </a:rPr>
              <a:t>design redundante</a:t>
            </a:r>
            <a:r>
              <a:rPr lang="pt-BR" sz="1100">
                <a:solidFill>
                  <a:schemeClr val="dk1"/>
                </a:solidFill>
                <a:latin typeface="Arial"/>
                <a:ea typeface="Arial"/>
                <a:cs typeface="Arial"/>
                <a:sym typeface="Arial"/>
              </a:rPr>
              <a:t> que prevê e tolera falhas enquanto mantém os níveis de serviço.</a:t>
            </a:r>
            <a:endParaRPr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Para garantir a disponibilidade, o </a:t>
            </a:r>
            <a:r>
              <a:rPr b="1" lang="pt-BR" sz="1100">
                <a:solidFill>
                  <a:schemeClr val="dk1"/>
                </a:solidFill>
                <a:latin typeface="Arial"/>
                <a:ea typeface="Arial"/>
                <a:cs typeface="Arial"/>
                <a:sym typeface="Arial"/>
              </a:rPr>
              <a:t>backup de componentes essenciais </a:t>
            </a:r>
            <a:r>
              <a:rPr lang="pt-BR" sz="1100">
                <a:solidFill>
                  <a:schemeClr val="dk1"/>
                </a:solidFill>
                <a:latin typeface="Arial"/>
                <a:ea typeface="Arial"/>
                <a:cs typeface="Arial"/>
                <a:sym typeface="Arial"/>
              </a:rPr>
              <a:t>do sistema é feito em várias zonas de disponibilidade.</a:t>
            </a:r>
            <a:endParaRPr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 AWS monitora continuamente o uso dos serviços para implantar uma infraestrutura que ofereça suporte aos nossos compromissos e requisitos de disponibilidade.</a:t>
            </a:r>
            <a:endParaRPr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Os </a:t>
            </a:r>
            <a:r>
              <a:rPr b="1" lang="pt-BR" sz="1100">
                <a:solidFill>
                  <a:schemeClr val="dk1"/>
                </a:solidFill>
                <a:latin typeface="Arial"/>
                <a:ea typeface="Arial"/>
                <a:cs typeface="Arial"/>
                <a:sym typeface="Arial"/>
              </a:rPr>
              <a:t>locais dos </a:t>
            </a:r>
            <a:r>
              <a:rPr lang="pt-BR" sz="1100">
                <a:solidFill>
                  <a:schemeClr val="dk1"/>
                </a:solidFill>
                <a:latin typeface="Arial"/>
                <a:ea typeface="Arial"/>
                <a:cs typeface="Arial"/>
                <a:sym typeface="Arial"/>
              </a:rPr>
              <a:t>datacenters </a:t>
            </a:r>
            <a:r>
              <a:rPr b="1" lang="pt-BR" sz="1100">
                <a:solidFill>
                  <a:schemeClr val="dk1"/>
                </a:solidFill>
                <a:latin typeface="Arial"/>
                <a:ea typeface="Arial"/>
                <a:cs typeface="Arial"/>
                <a:sym typeface="Arial"/>
              </a:rPr>
              <a:t>não são divulgados</a:t>
            </a:r>
            <a:r>
              <a:rPr lang="pt-BR" sz="1100">
                <a:solidFill>
                  <a:schemeClr val="dk1"/>
                </a:solidFill>
                <a:latin typeface="Arial"/>
                <a:ea typeface="Arial"/>
                <a:cs typeface="Arial"/>
                <a:sym typeface="Arial"/>
              </a:rPr>
              <a:t> e todo o acesso a eles é restrito.</a:t>
            </a:r>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Em caso de falha, processos automatizados desviam o tráfego de dados da área afetada.</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 </a:t>
            </a:r>
            <a:endParaRPr/>
          </a:p>
          <a:p>
            <a:pPr indent="0" lvl="0" marL="0" rtl="0" algn="l">
              <a:spcBef>
                <a:spcPts val="0"/>
              </a:spcBef>
              <a:spcAft>
                <a:spcPts val="0"/>
              </a:spcAft>
              <a:buNone/>
            </a:pPr>
            <a:r>
              <a:rPr lang="pt-BR" sz="1100">
                <a:solidFill>
                  <a:schemeClr val="dk1"/>
                </a:solidFill>
                <a:latin typeface="Arial"/>
                <a:ea typeface="Arial"/>
                <a:cs typeface="Arial"/>
                <a:sym typeface="Arial"/>
              </a:rPr>
              <a:t>A AWS usa </a:t>
            </a:r>
            <a:r>
              <a:rPr b="1" lang="pt-BR" sz="1100">
                <a:solidFill>
                  <a:schemeClr val="dk1"/>
                </a:solidFill>
                <a:latin typeface="Arial"/>
                <a:ea typeface="Arial"/>
                <a:cs typeface="Arial"/>
                <a:sym typeface="Arial"/>
              </a:rPr>
              <a:t>equipamentos</a:t>
            </a:r>
            <a:r>
              <a:rPr b="0" lang="pt-BR" sz="1100">
                <a:solidFill>
                  <a:schemeClr val="dk1"/>
                </a:solidFill>
                <a:latin typeface="Arial"/>
                <a:ea typeface="Arial"/>
                <a:cs typeface="Arial"/>
                <a:sym typeface="Arial"/>
              </a:rPr>
              <a:t> </a:t>
            </a:r>
            <a:r>
              <a:rPr b="1" lang="pt-BR" sz="1100">
                <a:solidFill>
                  <a:schemeClr val="dk1"/>
                </a:solidFill>
                <a:latin typeface="Arial"/>
                <a:ea typeface="Arial"/>
                <a:cs typeface="Arial"/>
                <a:sym typeface="Arial"/>
              </a:rPr>
              <a:t>de rede personalizados </a:t>
            </a:r>
            <a:r>
              <a:rPr b="0" lang="pt-BR" sz="1100">
                <a:solidFill>
                  <a:schemeClr val="dk1"/>
                </a:solidFill>
                <a:latin typeface="Arial"/>
                <a:ea typeface="Arial"/>
                <a:cs typeface="Arial"/>
                <a:sym typeface="Arial"/>
              </a:rPr>
              <a:t>originados de </a:t>
            </a:r>
            <a:r>
              <a:rPr b="1" lang="pt-BR" sz="1100">
                <a:solidFill>
                  <a:schemeClr val="dk1"/>
                </a:solidFill>
                <a:latin typeface="Arial"/>
                <a:ea typeface="Arial"/>
                <a:cs typeface="Arial"/>
                <a:sym typeface="Arial"/>
              </a:rPr>
              <a:t>vários fabricantes de dispositivos originais (ODMs)</a:t>
            </a:r>
            <a:r>
              <a:rPr lang="pt-BR" sz="1100">
                <a:solidFill>
                  <a:schemeClr val="dk1"/>
                </a:solidFill>
                <a:latin typeface="Arial"/>
                <a:ea typeface="Arial"/>
                <a:cs typeface="Arial"/>
                <a:sym typeface="Arial"/>
              </a:rPr>
              <a:t>. Os ODMs projetam e fabricam produtos com base nas especificações de uma segunda empresa. Em seguida, a segunda empresa remarca os produtos para venda.</a:t>
            </a:r>
            <a:endParaRPr sz="11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pt-BR" sz="1100">
                <a:latin typeface="Arial"/>
                <a:ea typeface="Arial"/>
                <a:cs typeface="Arial"/>
                <a:sym typeface="Arial"/>
              </a:rPr>
              <a:t>O Amazon CloudFront </a:t>
            </a:r>
            <a:r>
              <a:rPr lang="pt-BR" sz="1100">
                <a:latin typeface="Arial"/>
                <a:ea typeface="Arial"/>
                <a:cs typeface="Arial"/>
                <a:sym typeface="Arial"/>
              </a:rPr>
              <a:t>é </a:t>
            </a:r>
            <a:r>
              <a:rPr b="1" lang="pt-BR" sz="1100">
                <a:latin typeface="Arial"/>
                <a:ea typeface="Arial"/>
                <a:cs typeface="Arial"/>
                <a:sym typeface="Arial"/>
              </a:rPr>
              <a:t>uma rede de entrega de conteúdo</a:t>
            </a:r>
            <a:r>
              <a:rPr lang="pt-BR" sz="1100">
                <a:latin typeface="Arial"/>
                <a:ea typeface="Arial"/>
                <a:cs typeface="Arial"/>
                <a:sym typeface="Arial"/>
              </a:rPr>
              <a:t> (CDN) usada para distribuir conteúdo aos usuários finais para reduzir a latência</a:t>
            </a:r>
            <a:r>
              <a:rPr b="1" lang="pt-BR" sz="1100">
                <a:latin typeface="Arial"/>
                <a:ea typeface="Arial"/>
                <a:cs typeface="Arial"/>
                <a:sym typeface="Arial"/>
              </a:rPr>
              <a:t>. O Amazon Route 53 </a:t>
            </a:r>
            <a:r>
              <a:rPr lang="pt-BR" sz="1100">
                <a:latin typeface="Arial"/>
                <a:ea typeface="Arial"/>
                <a:cs typeface="Arial"/>
                <a:sym typeface="Arial"/>
              </a:rPr>
              <a:t>é um serviço de Domain Name System (DNS). As solicitações enviadas para qualquer um desses serviços serão roteadas automaticamente para o ponto de </a:t>
            </a:r>
            <a:r>
              <a:rPr b="1" lang="pt-BR" sz="1100">
                <a:latin typeface="Arial"/>
                <a:ea typeface="Arial"/>
                <a:cs typeface="Arial"/>
                <a:sym typeface="Arial"/>
              </a:rPr>
              <a:t>presença </a:t>
            </a:r>
            <a:r>
              <a:rPr lang="pt-BR" sz="1100">
                <a:latin typeface="Arial"/>
                <a:ea typeface="Arial"/>
                <a:cs typeface="Arial"/>
                <a:sym typeface="Arial"/>
              </a:rPr>
              <a:t>mais próximo para diminuir a latência.</a:t>
            </a:r>
            <a:endParaRPr/>
          </a:p>
          <a:p>
            <a:pPr indent="0" lvl="0" marL="0" rtl="0" algn="l">
              <a:spcBef>
                <a:spcPts val="0"/>
              </a:spcBef>
              <a:spcAft>
                <a:spcPts val="0"/>
              </a:spcAft>
              <a:buNone/>
            </a:pPr>
            <a:r>
              <a:t/>
            </a:r>
            <a:endParaRPr b="0" i="0" sz="1100">
              <a:solidFill>
                <a:schemeClr val="dk1"/>
              </a:solidFill>
              <a:latin typeface="Arial"/>
              <a:ea typeface="Arial"/>
              <a:cs typeface="Arial"/>
              <a:sym typeface="Arial"/>
            </a:endParaRPr>
          </a:p>
          <a:p>
            <a:pPr indent="0" lvl="0" marL="0" rtl="0" algn="l">
              <a:spcBef>
                <a:spcPts val="0"/>
              </a:spcBef>
              <a:spcAft>
                <a:spcPts val="0"/>
              </a:spcAft>
              <a:buNone/>
            </a:pPr>
            <a:r>
              <a:rPr b="1" i="0" lang="pt-BR" sz="1100">
                <a:solidFill>
                  <a:schemeClr val="dk1"/>
                </a:solidFill>
                <a:latin typeface="Arial"/>
                <a:ea typeface="Arial"/>
                <a:cs typeface="Arial"/>
                <a:sym typeface="Arial"/>
              </a:rPr>
              <a:t>Os pontos de presença da</a:t>
            </a:r>
            <a:r>
              <a:rPr lang="pt-BR"/>
              <a:t> </a:t>
            </a:r>
            <a:r>
              <a:rPr b="0" i="0" lang="pt-BR" sz="1100">
                <a:solidFill>
                  <a:schemeClr val="dk1"/>
                </a:solidFill>
                <a:latin typeface="Arial"/>
                <a:ea typeface="Arial"/>
                <a:cs typeface="Arial"/>
                <a:sym typeface="Arial"/>
              </a:rPr>
              <a:t>AWS </a:t>
            </a:r>
            <a:r>
              <a:rPr lang="pt-BR"/>
              <a:t>estão localizados na maioria das principais cidades (69 cidades no total) de 30 países em todo o mundo. Ao </a:t>
            </a:r>
            <a:r>
              <a:rPr b="1" lang="pt-BR" sz="1100">
                <a:latin typeface="Arial"/>
                <a:ea typeface="Arial"/>
                <a:cs typeface="Arial"/>
                <a:sym typeface="Arial"/>
              </a:rPr>
              <a:t>medir continuamente a conectividade, a performance e a computação com a Internet para encontrar a melhor maneira de rotear solicitações</a:t>
            </a:r>
            <a:r>
              <a:rPr lang="pt-BR"/>
              <a:t>, os pontos de presença oferecem uma melhor experiência de usuário quase em tempo real. Eles são usados por muitos serviços da AWS, incluindo os serviços Amazon CloudFront, Amazon Route 53, AWS Shield e AWS Web Application Firewall (AWS WAF).</a:t>
            </a:r>
            <a:endParaRPr sz="1100">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 </a:t>
            </a:r>
            <a:endParaRPr/>
          </a:p>
          <a:p>
            <a:pPr indent="0" lvl="0" marL="0" rtl="0" algn="l">
              <a:spcBef>
                <a:spcPts val="0"/>
              </a:spcBef>
              <a:spcAft>
                <a:spcPts val="0"/>
              </a:spcAft>
              <a:buNone/>
            </a:pPr>
            <a:r>
              <a:rPr lang="pt-BR" sz="1100">
                <a:solidFill>
                  <a:schemeClr val="dk1"/>
                </a:solidFill>
                <a:latin typeface="Arial"/>
                <a:ea typeface="Arial"/>
                <a:cs typeface="Arial"/>
                <a:sym typeface="Arial"/>
              </a:rPr>
              <a:t>Os </a:t>
            </a:r>
            <a:r>
              <a:rPr b="1" lang="pt-BR" sz="1100">
                <a:solidFill>
                  <a:schemeClr val="dk1"/>
                </a:solidFill>
                <a:latin typeface="Arial"/>
                <a:ea typeface="Arial"/>
                <a:cs typeface="Arial"/>
                <a:sym typeface="Arial"/>
              </a:rPr>
              <a:t>caches de borda regionais</a:t>
            </a:r>
            <a:r>
              <a:rPr b="0" lang="pt-BR" sz="1100">
                <a:solidFill>
                  <a:schemeClr val="dk1"/>
                </a:solidFill>
                <a:latin typeface="Arial"/>
                <a:ea typeface="Arial"/>
                <a:cs typeface="Arial"/>
                <a:sym typeface="Arial"/>
              </a:rPr>
              <a:t> </a:t>
            </a:r>
            <a:r>
              <a:rPr lang="pt-BR" sz="1100">
                <a:solidFill>
                  <a:schemeClr val="dk1"/>
                </a:solidFill>
                <a:latin typeface="Arial"/>
                <a:ea typeface="Arial"/>
                <a:cs typeface="Arial"/>
                <a:sym typeface="Arial"/>
              </a:rPr>
              <a:t>são usados por padrão com o Amazon CloudFront. Os pontos de presença de caches regionais são usados quando você tem conteúdo que não é acessado com frequência suficiente para permanecer em um </a:t>
            </a:r>
            <a:r>
              <a:rPr b="1" lang="pt-BR" sz="1100">
                <a:solidFill>
                  <a:schemeClr val="dk1"/>
                </a:solidFill>
                <a:latin typeface="Arial"/>
                <a:ea typeface="Arial"/>
                <a:cs typeface="Arial"/>
                <a:sym typeface="Arial"/>
              </a:rPr>
              <a:t>ponto de presença</a:t>
            </a:r>
            <a:r>
              <a:rPr lang="pt-BR" sz="1100">
                <a:solidFill>
                  <a:schemeClr val="dk1"/>
                </a:solidFill>
                <a:latin typeface="Arial"/>
                <a:ea typeface="Arial"/>
                <a:cs typeface="Arial"/>
                <a:sym typeface="Arial"/>
              </a:rPr>
              <a:t>. Os pontos de cache regional absorvem esse conteúdo e fornecem uma alternativa para obter esse conteúdo no servidor de origem.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Agora </a:t>
            </a:r>
            <a:r>
              <a:rPr lang="pt-BR" sz="1100">
                <a:solidFill>
                  <a:schemeClr val="dk1"/>
                </a:solidFill>
                <a:latin typeface="Arial"/>
                <a:ea typeface="Arial"/>
                <a:cs typeface="Arial"/>
                <a:sym typeface="Arial"/>
              </a:rPr>
              <a:t>que você tem uma boa compreensão dos principais componentes que compõem a infraestrutura global da AWS, vamos considerar os benefícios oferecidos por essa infraestrutura</a:t>
            </a:r>
            <a:r>
              <a:rPr lang="pt-BR" sz="1100">
                <a:latin typeface="Arial"/>
                <a:ea typeface="Arial"/>
                <a:cs typeface="Arial"/>
                <a:sym typeface="Arial"/>
              </a:rPr>
              <a:t>.</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A infraestrutura global da AWS tem vários recursos valiosos:</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Primeiro, ele é </a:t>
            </a:r>
            <a:r>
              <a:rPr b="1" lang="pt-BR" sz="1100">
                <a:solidFill>
                  <a:schemeClr val="dk1"/>
                </a:solidFill>
                <a:latin typeface="Arial"/>
                <a:ea typeface="Arial"/>
                <a:cs typeface="Arial"/>
                <a:sym typeface="Arial"/>
              </a:rPr>
              <a:t>elástico</a:t>
            </a:r>
            <a:r>
              <a:rPr lang="pt-BR" sz="1100">
                <a:solidFill>
                  <a:schemeClr val="dk1"/>
                </a:solidFill>
                <a:latin typeface="Arial"/>
                <a:ea typeface="Arial"/>
                <a:cs typeface="Arial"/>
                <a:sym typeface="Arial"/>
              </a:rPr>
              <a:t> e </a:t>
            </a:r>
            <a:r>
              <a:rPr b="1" lang="pt-BR" sz="1100">
                <a:solidFill>
                  <a:schemeClr val="dk1"/>
                </a:solidFill>
                <a:latin typeface="Arial"/>
                <a:ea typeface="Arial"/>
                <a:cs typeface="Arial"/>
                <a:sym typeface="Arial"/>
              </a:rPr>
              <a:t>escalável</a:t>
            </a:r>
            <a:r>
              <a:rPr lang="pt-BR" sz="1100">
                <a:solidFill>
                  <a:schemeClr val="dk1"/>
                </a:solidFill>
                <a:latin typeface="Arial"/>
                <a:ea typeface="Arial"/>
                <a:cs typeface="Arial"/>
                <a:sym typeface="Arial"/>
              </a:rPr>
              <a:t>. Isso significa que os recursos podem se ajustar dinamicamente para aumentos ou diminuições nos requisitos de capacidade. Ele também pode se ajustar rapidamente para acomodar o crescimento.</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Segundo, essa infraestrutura é</a:t>
            </a:r>
            <a:r>
              <a:rPr b="1" lang="pt-BR" sz="1100">
                <a:solidFill>
                  <a:schemeClr val="dk1"/>
                </a:solidFill>
                <a:latin typeface="Arial"/>
                <a:ea typeface="Arial"/>
                <a:cs typeface="Arial"/>
                <a:sym typeface="Arial"/>
              </a:rPr>
              <a:t> tolerante a falhas</a:t>
            </a:r>
            <a:r>
              <a:rPr lang="pt-BR" sz="1100">
                <a:solidFill>
                  <a:schemeClr val="dk1"/>
                </a:solidFill>
                <a:latin typeface="Arial"/>
                <a:ea typeface="Arial"/>
                <a:cs typeface="Arial"/>
                <a:sym typeface="Arial"/>
              </a:rPr>
              <a:t>, o que significa que ela tem redundância de componente integrada que permite continuar as operações apesar de um componente com falha.</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Por fim, ele requer intervenção mínima ou nenhuma intervenção humana, enquanto fornece </a:t>
            </a:r>
            <a:r>
              <a:rPr b="1" lang="pt-BR" sz="1100">
                <a:solidFill>
                  <a:schemeClr val="dk1"/>
                </a:solidFill>
                <a:latin typeface="Arial"/>
                <a:ea typeface="Arial"/>
                <a:cs typeface="Arial"/>
                <a:sym typeface="Arial"/>
              </a:rPr>
              <a:t>alta disponibilidade</a:t>
            </a:r>
            <a:r>
              <a:rPr lang="pt-BR" sz="1100">
                <a:solidFill>
                  <a:schemeClr val="dk1"/>
                </a:solidFill>
                <a:latin typeface="Arial"/>
                <a:ea typeface="Arial"/>
                <a:cs typeface="Arial"/>
                <a:sym typeface="Arial"/>
              </a:rPr>
              <a:t> com tempo de inatividade mínimo.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Algumas das principais lições desta seção do módulo são:</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rgbClr val="000000"/>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A infraestrutura global da AWS consiste em regiões e zonas de disponibilidade.</a:t>
            </a:r>
            <a:endParaRPr/>
          </a:p>
          <a:p>
            <a:pPr indent="-101600" lvl="0" marL="17145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Normalmente, a escolha de uma região é baseada em requisitos de conformidade ou para reduzir a latência.</a:t>
            </a:r>
            <a:endParaRPr/>
          </a:p>
          <a:p>
            <a:pPr indent="-101600" lvl="0" marL="17145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Cada zona de disponibilidade é fisicamente separada de outras zonas de disponibilidade e tem alimentação, redes e conectividade redundantes.</a:t>
            </a:r>
            <a:endParaRPr/>
          </a:p>
          <a:p>
            <a:pPr indent="-101600" lvl="0" marL="17145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Os pontos de presença e os pontos de presença de caches regionais melhoram a performance armazenando conteúdo em cache mais próximo dos usuários.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solidFill>
                  <a:schemeClr val="dk1"/>
                </a:solidFill>
                <a:latin typeface="Arial"/>
                <a:ea typeface="Arial"/>
                <a:cs typeface="Arial"/>
                <a:sym typeface="Arial"/>
              </a:rPr>
              <a:t>Apresentação da Parte 2: Visão geral dos serviços e das categorias de serviços da AWS.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A AWS oferece um amplo conjunto de produtos globais baseados na nuvem que podem ser usados como componentes básicos para arquiteturas de nuvem comuns. Veja a seguir como esses produtos baseados na nuvem são organizados.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solidFill>
                  <a:schemeClr val="dk1"/>
                </a:solidFill>
                <a:latin typeface="Arial"/>
                <a:ea typeface="Arial"/>
                <a:cs typeface="Arial"/>
                <a:sym typeface="Arial"/>
              </a:rPr>
              <a:t>Como discutido anteriormente, a infraestrutura global da AWS pode ser dividida em três elementos: regiões, zonas de disponibilidade e pontos de presença, que incluem pontos de presença. Essa infraestrutura fornece a plataforma para um amplo conjunto de serviços, como redes, armazenamento, serviços de computação e bancos de dados. Esses serviços são fornecidos como um utilitário sob demanda disponível em segundos, com definição de preço de pagamento conforme o uso.</a:t>
            </a:r>
            <a:endParaRPr sz="11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16:notes"/>
          <p:cNvSpPr txBox="1"/>
          <p:nvPr>
            <p:ph idx="1" type="body"/>
          </p:nvPr>
        </p:nvSpPr>
        <p:spPr>
          <a:xfrm>
            <a:off x="685800" y="4400550"/>
            <a:ext cx="5486400" cy="388180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solidFill>
                  <a:schemeClr val="dk1"/>
                </a:solidFill>
                <a:latin typeface="Arial"/>
                <a:ea typeface="Arial"/>
                <a:cs typeface="Arial"/>
                <a:sym typeface="Arial"/>
              </a:rPr>
              <a:t>A AWS oferece um amplo conjunto de serviços baseados na nuvem. Existem 23 categorias diferentes de produtos ou serviços, e cada categoria consiste em um ou mais serviços. Este curso não tentará apresentá-lo a cada serviço. Em vez disso, o foco deste curso é os serviços que são mais amplamente utilizados e oferecem a melhor introdução à Nuvem AWS. Esse curso também se concentra em serviços com maior probabilidade de serem cobertos no exame AWS Certified Cloud Practitioner.</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As categorias que este curso discutirá são destacadas no slide: Computação</a:t>
            </a:r>
            <a:r>
              <a:rPr lang="pt-BR" sz="1100">
                <a:latin typeface="Arial"/>
                <a:ea typeface="Arial"/>
                <a:cs typeface="Arial"/>
                <a:sym typeface="Arial"/>
              </a:rPr>
              <a:t>, </a:t>
            </a:r>
            <a:r>
              <a:rPr lang="pt-BR" sz="1100">
                <a:solidFill>
                  <a:schemeClr val="dk1"/>
                </a:solidFill>
                <a:latin typeface="Arial"/>
                <a:ea typeface="Arial"/>
                <a:cs typeface="Arial"/>
                <a:sym typeface="Arial"/>
              </a:rPr>
              <a:t>Gerenciamento de custos, Banco de dados, Gerenciamento e governança, Redes e entrega de conteúdo, Segurança, Identidade e Conformidade e Armazenamento.</a:t>
            </a:r>
            <a:endParaRPr/>
          </a:p>
          <a:p>
            <a:pPr indent="0" lvl="0" marL="0" rtl="0" algn="l">
              <a:spcBef>
                <a:spcPts val="0"/>
              </a:spcBef>
              <a:spcAft>
                <a:spcPts val="0"/>
              </a:spcAft>
              <a:buNone/>
            </a:pPr>
            <a:r>
              <a:rPr lang="pt-BR" sz="1100">
                <a:solidFill>
                  <a:schemeClr val="dk1"/>
                </a:solidFill>
                <a:latin typeface="Arial"/>
                <a:ea typeface="Arial"/>
                <a:cs typeface="Arial"/>
                <a:sym typeface="Arial"/>
              </a:rPr>
              <a:t> </a:t>
            </a:r>
            <a:endParaRPr/>
          </a:p>
          <a:p>
            <a:pPr indent="0" lvl="0" marL="0" rtl="0" algn="l">
              <a:spcBef>
                <a:spcPts val="0"/>
              </a:spcBef>
              <a:spcAft>
                <a:spcPts val="0"/>
              </a:spcAft>
              <a:buNone/>
            </a:pPr>
            <a:r>
              <a:rPr lang="pt-BR" sz="1100">
                <a:latin typeface="Arial"/>
                <a:ea typeface="Arial"/>
                <a:cs typeface="Arial"/>
                <a:sym typeface="Arial"/>
              </a:rPr>
              <a:t>Para saber mais sobre os produtos da AWS, consulte: </a:t>
            </a:r>
            <a:r>
              <a:rPr lang="pt-BR" sz="1100" u="sng">
                <a:solidFill>
                  <a:schemeClr val="dk1"/>
                </a:solidFill>
                <a:latin typeface="Arial"/>
                <a:ea typeface="Arial"/>
                <a:cs typeface="Arial"/>
                <a:sym typeface="Arial"/>
                <a:hlinkClick r:id="rId2">
                  <a:extLst>
                    <a:ext uri="{A12FA001-AC4F-418D-AE19-62706E023703}">
                      <ahyp:hlinkClr val="tx"/>
                    </a:ext>
                  </a:extLst>
                </a:hlinkClick>
              </a:rPr>
              <a:t>http://aws.amazon.com/products</a:t>
            </a:r>
            <a:r>
              <a:rPr lang="pt-BR" sz="1100">
                <a:solidFill>
                  <a:schemeClr val="dk1"/>
                </a:solidFill>
                <a:latin typeface="Arial"/>
                <a:ea typeface="Arial"/>
                <a:cs typeface="Arial"/>
                <a:sym typeface="Arial"/>
              </a:rPr>
              <a:t>. Todos os produtos da AWS são organizados nas categorias de serviço que são mostradas aqui. Por exemplo, se você clicar em </a:t>
            </a:r>
            <a:r>
              <a:rPr b="1" lang="pt-BR" sz="1100">
                <a:solidFill>
                  <a:schemeClr val="dk1"/>
                </a:solidFill>
                <a:latin typeface="Arial"/>
                <a:ea typeface="Arial"/>
                <a:cs typeface="Arial"/>
                <a:sym typeface="Arial"/>
              </a:rPr>
              <a:t>Compute</a:t>
            </a:r>
            <a:r>
              <a:rPr b="0" lang="pt-BR" sz="1100">
                <a:solidFill>
                  <a:schemeClr val="dk1"/>
                </a:solidFill>
                <a:latin typeface="Arial"/>
                <a:ea typeface="Arial"/>
                <a:cs typeface="Arial"/>
                <a:sym typeface="Arial"/>
              </a:rPr>
              <a:t>, </a:t>
            </a:r>
            <a:r>
              <a:rPr lang="pt-BR" sz="1100">
                <a:solidFill>
                  <a:schemeClr val="dk1"/>
                </a:solidFill>
                <a:latin typeface="Arial"/>
                <a:ea typeface="Arial"/>
                <a:cs typeface="Arial"/>
                <a:sym typeface="Arial"/>
              </a:rPr>
              <a:t>verá que o Amazon Elastic Compute Cloud (Amazon EC2) está primeiro na lista. A categoria de computação também lista muitos outros produtos e serviços.</a:t>
            </a:r>
            <a:endParaRPr/>
          </a:p>
          <a:p>
            <a:pPr indent="0" lvl="0" marL="0" rtl="0" algn="l">
              <a:spcBef>
                <a:spcPts val="0"/>
              </a:spcBef>
              <a:spcAft>
                <a:spcPts val="0"/>
              </a:spcAft>
              <a:buNone/>
            </a:pPr>
            <a:r>
              <a:rPr lang="pt-BR" sz="1100">
                <a:solidFill>
                  <a:schemeClr val="dk1"/>
                </a:solidFill>
                <a:latin typeface="Arial"/>
                <a:ea typeface="Arial"/>
                <a:cs typeface="Arial"/>
                <a:sym typeface="Arial"/>
              </a:rPr>
              <a:t> </a:t>
            </a:r>
            <a:endParaRPr/>
          </a:p>
          <a:p>
            <a:pPr indent="0" lvl="0" marL="0" rtl="0" algn="l">
              <a:spcBef>
                <a:spcPts val="0"/>
              </a:spcBef>
              <a:spcAft>
                <a:spcPts val="0"/>
              </a:spcAft>
              <a:buNone/>
            </a:pPr>
            <a:r>
              <a:rPr lang="pt-BR" sz="1100">
                <a:solidFill>
                  <a:schemeClr val="dk1"/>
                </a:solidFill>
                <a:latin typeface="Arial"/>
                <a:ea typeface="Arial"/>
                <a:cs typeface="Arial"/>
                <a:sym typeface="Arial"/>
              </a:rPr>
              <a:t>Se você clicar em </a:t>
            </a:r>
            <a:r>
              <a:rPr b="1" lang="pt-BR" sz="1100">
                <a:solidFill>
                  <a:schemeClr val="dk1"/>
                </a:solidFill>
                <a:latin typeface="Arial"/>
                <a:ea typeface="Arial"/>
                <a:cs typeface="Arial"/>
                <a:sym typeface="Arial"/>
              </a:rPr>
              <a:t>Amazon EC2</a:t>
            </a:r>
            <a:r>
              <a:rPr lang="pt-BR" sz="1100">
                <a:solidFill>
                  <a:schemeClr val="dk1"/>
                </a:solidFill>
                <a:latin typeface="Arial"/>
                <a:ea typeface="Arial"/>
                <a:cs typeface="Arial"/>
                <a:sym typeface="Arial"/>
              </a:rPr>
              <a:t>, ele o levará para a página do Amazon EC2. Cada página de produto fornece uma descrição detalhada do produto e lista alguns de seus benefícios.</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 </a:t>
            </a:r>
            <a:endParaRPr/>
          </a:p>
          <a:p>
            <a:pPr indent="0" lvl="0" marL="0" rtl="0" algn="l">
              <a:spcBef>
                <a:spcPts val="0"/>
              </a:spcBef>
              <a:spcAft>
                <a:spcPts val="0"/>
              </a:spcAft>
              <a:buNone/>
            </a:pPr>
            <a:r>
              <a:rPr lang="pt-BR" sz="1100">
                <a:solidFill>
                  <a:schemeClr val="dk1"/>
                </a:solidFill>
                <a:latin typeface="Arial"/>
                <a:ea typeface="Arial"/>
                <a:cs typeface="Arial"/>
                <a:sym typeface="Arial"/>
              </a:rPr>
              <a:t>Explore os diferentes grupos de serviços para entender as categorias e os serviços dentro deles. Agora que você sabe como localizar informações sobre diferentes serviços, este módulo discutirá as categorias de serviço </a:t>
            </a:r>
            <a:r>
              <a:rPr lang="pt-BR" sz="1100">
                <a:latin typeface="Arial"/>
                <a:ea typeface="Arial"/>
                <a:cs typeface="Arial"/>
                <a:sym typeface="Arial"/>
              </a:rPr>
              <a:t>destacadas </a:t>
            </a:r>
            <a:r>
              <a:rPr lang="pt-BR" sz="1100">
                <a:solidFill>
                  <a:schemeClr val="dk1"/>
                </a:solidFill>
                <a:latin typeface="Arial"/>
                <a:ea typeface="Arial"/>
                <a:cs typeface="Arial"/>
                <a:sym typeface="Arial"/>
              </a:rPr>
              <a:t>. </a:t>
            </a:r>
            <a:r>
              <a:rPr b="1" lang="pt-BR" sz="1100">
                <a:solidFill>
                  <a:schemeClr val="dk1"/>
                </a:solidFill>
                <a:latin typeface="Arial"/>
                <a:ea typeface="Arial"/>
                <a:cs typeface="Arial"/>
                <a:sym typeface="Arial"/>
              </a:rPr>
              <a:t>Os próximos sete slides listam os serviços individuais, dentro de cada uma das categorias destacadas acima </a:t>
            </a:r>
            <a:r>
              <a:rPr b="1" lang="pt-BR" sz="1100">
                <a:latin typeface="Arial"/>
                <a:ea typeface="Arial"/>
                <a:cs typeface="Arial"/>
                <a:sym typeface="Arial"/>
              </a:rPr>
              <a:t>que este curso discutirá.</a:t>
            </a:r>
            <a:endParaRPr b="1" sz="11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p17:notes"/>
          <p:cNvSpPr txBox="1"/>
          <p:nvPr>
            <p:ph idx="1" type="body"/>
          </p:nvPr>
        </p:nvSpPr>
        <p:spPr>
          <a:xfrm>
            <a:off x="685800" y="4400549"/>
            <a:ext cx="5486400" cy="38290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Os serviços de armazenamento da AWS incluem os serviços listados aqui e muitos outros.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t>
            </a:r>
            <a:r>
              <a:rPr b="1" lang="pt-BR" sz="1100">
                <a:latin typeface="Arial"/>
                <a:ea typeface="Arial"/>
                <a:cs typeface="Arial"/>
                <a:sym typeface="Arial"/>
              </a:rPr>
              <a:t>Amazon Simple Storage Service (Amazon S3)</a:t>
            </a:r>
            <a:r>
              <a:rPr lang="pt-BR" sz="1100">
                <a:latin typeface="Arial"/>
                <a:ea typeface="Arial"/>
                <a:cs typeface="Arial"/>
                <a:sym typeface="Arial"/>
              </a:rPr>
              <a:t> é um serviço de armazenamento de objetos que oferece escalabilidade, disponibilidade de dados, segurança e performance. Use-o para armazenar e proteger qualquer quantidade de dados para sites, aplicativos móveis, backup e restauração, arquivamento, aplicativos empresariais, dispositivos da Internet das Coisas (IoT) e análises de big data.</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Elastic Block Store (Amazon EBS)</a:t>
            </a:r>
            <a:r>
              <a:rPr lang="pt-BR" sz="1100">
                <a:latin typeface="Arial"/>
                <a:ea typeface="Arial"/>
                <a:cs typeface="Arial"/>
                <a:sym typeface="Arial"/>
              </a:rPr>
              <a:t> é um armazenamento em blocos de alta performance projetado para uso com o Amazon EC2 para cargas de trabalho com throughput e com uso intensivo de transações. Ele é usado para várias cargas de trabalho, como bancos de dados relacionais e não relacionais, aplicativos corporativos, aplicativos em contêiner, mecanismos de análise de big data, sistemas de arquivos e fluxos de trabalho de mídia.</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t>
            </a:r>
            <a:r>
              <a:rPr b="1" lang="pt-BR" sz="1100">
                <a:latin typeface="Arial"/>
                <a:ea typeface="Arial"/>
                <a:cs typeface="Arial"/>
                <a:sym typeface="Arial"/>
              </a:rPr>
              <a:t>Amazon Elastic File System (Amazon EFS)</a:t>
            </a:r>
            <a:r>
              <a:rPr lang="pt-BR" sz="1100">
                <a:latin typeface="Arial"/>
                <a:ea typeface="Arial"/>
                <a:cs typeface="Arial"/>
                <a:sym typeface="Arial"/>
              </a:rPr>
              <a:t> fornece um sistema gerenciado de arquivos NFS, escalável e elástico para uso com os serviços de nuvem AWS e recursos locais. Ele é desenvolvido para escalar sob demanda, aumentando e diminuindo automaticamente à medida que você adiciona e remove arquivos. Ele reduz a necessidade de provisionar e gerenciar capacidade para acomodar o crescimento.</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Simple Storage Service Glacier </a:t>
            </a:r>
            <a:r>
              <a:rPr lang="pt-BR" sz="1100">
                <a:latin typeface="Arial"/>
                <a:ea typeface="Arial"/>
                <a:cs typeface="Arial"/>
                <a:sym typeface="Arial"/>
              </a:rPr>
              <a:t>é uma classe de armazenamento na nuvem do Amazon S3 segura, durável e de custo extremamente baixo para arquivamento de dados e backup de longo prazo. Ele foi projetado para fornecer 11 noves de durabilidade e para fornecer recursos abrangentes de segurança e conformidade para cumprir requisitos normativos rigorosos.</a:t>
            </a:r>
            <a:endParaRPr sz="11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18:notes"/>
          <p:cNvSpPr txBox="1"/>
          <p:nvPr>
            <p:ph idx="1" type="body"/>
          </p:nvPr>
        </p:nvSpPr>
        <p:spPr>
          <a:xfrm>
            <a:off x="685800" y="4400550"/>
            <a:ext cx="5486400" cy="354118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Os serviços de computação da AWS incluem os serviços listados aqui e muitos outros.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t>
            </a:r>
            <a:r>
              <a:rPr b="1" lang="pt-BR" sz="1100">
                <a:latin typeface="Arial"/>
                <a:ea typeface="Arial"/>
                <a:cs typeface="Arial"/>
                <a:sym typeface="Arial"/>
              </a:rPr>
              <a:t>Amazon Elastic Compute Cloud (Amazon EC2)</a:t>
            </a:r>
            <a:r>
              <a:rPr lang="pt-BR" sz="1100">
                <a:latin typeface="Arial"/>
                <a:ea typeface="Arial"/>
                <a:cs typeface="Arial"/>
                <a:sym typeface="Arial"/>
              </a:rPr>
              <a:t> oferece uma capacidade de computação redimensionável como máquinas virtuais na nuvem.</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EC2 Auto Scaling </a:t>
            </a:r>
            <a:r>
              <a:rPr lang="pt-BR" sz="1100">
                <a:latin typeface="Arial"/>
                <a:ea typeface="Arial"/>
                <a:cs typeface="Arial"/>
                <a:sym typeface="Arial"/>
              </a:rPr>
              <a:t>permite que você adicione ou remova automaticamente instâncias do EC2 de acordo com as condições que você definir.</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Elastic Container Service (Amazon ECS) </a:t>
            </a:r>
            <a:r>
              <a:rPr lang="pt-BR" sz="1100">
                <a:latin typeface="Arial"/>
                <a:ea typeface="Arial"/>
                <a:cs typeface="Arial"/>
                <a:sym typeface="Arial"/>
              </a:rPr>
              <a:t>é um serviço de orquestração de contêineres altamente escalável e de alta performance que oferece suporte a contêineres do Docker.</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t>
            </a:r>
            <a:r>
              <a:rPr b="1" lang="pt-BR" sz="1100">
                <a:latin typeface="Arial"/>
                <a:ea typeface="Arial"/>
                <a:cs typeface="Arial"/>
                <a:sym typeface="Arial"/>
              </a:rPr>
              <a:t>Amazon Elastic Container Registry (Amazon ECR)</a:t>
            </a:r>
            <a:r>
              <a:rPr lang="pt-BR" sz="1100">
                <a:latin typeface="Arial"/>
                <a:ea typeface="Arial"/>
                <a:cs typeface="Arial"/>
                <a:sym typeface="Arial"/>
              </a:rPr>
              <a:t> é um registro de contêineres totalmente gerenciado do Docker que permite que desenvolvedores armazenem, gerenciem e implantem facilmente imagens de contêiner do Docker.</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Elastic Beanstalk </a:t>
            </a:r>
            <a:r>
              <a:rPr lang="pt-BR" sz="1100">
                <a:latin typeface="Arial"/>
                <a:ea typeface="Arial"/>
                <a:cs typeface="Arial"/>
                <a:sym typeface="Arial"/>
              </a:rPr>
              <a:t>é um serviço para implantação e escalabilidade de aplicativos e serviços web em servidores familiares, como Apache e Microsoft Internet Information Services (IIS).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t>
            </a:r>
            <a:r>
              <a:rPr b="1" lang="pt-BR" sz="1100">
                <a:latin typeface="Arial"/>
                <a:ea typeface="Arial"/>
                <a:cs typeface="Arial"/>
                <a:sym typeface="Arial"/>
              </a:rPr>
              <a:t>AWS Lambda</a:t>
            </a:r>
            <a:r>
              <a:rPr lang="pt-BR" sz="1100">
                <a:latin typeface="Arial"/>
                <a:ea typeface="Arial"/>
                <a:cs typeface="Arial"/>
                <a:sym typeface="Arial"/>
              </a:rPr>
              <a:t> permite executar código sem provisionar ou gerenciar servidores. Você paga apenas pelo tempo de computação consumido. Não haverá cobranças quando seu código não estiver em execução.</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Elastic Kubernetes Service (Amazon EKS) </a:t>
            </a:r>
            <a:r>
              <a:rPr lang="pt-BR" sz="1100">
                <a:latin typeface="Arial"/>
                <a:ea typeface="Arial"/>
                <a:cs typeface="Arial"/>
                <a:sym typeface="Arial"/>
              </a:rPr>
              <a:t>facilita a implantação, o gerenciamento e a escalabilidade de aplicativos conteinerizados que usam o Kubernetes na AWS.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Fargate</a:t>
            </a:r>
            <a:r>
              <a:rPr lang="pt-BR" sz="1100">
                <a:latin typeface="Arial"/>
                <a:ea typeface="Arial"/>
                <a:cs typeface="Arial"/>
                <a:sym typeface="Arial"/>
              </a:rPr>
              <a:t> é um mecanismo de computação para o Amazon ECS que permite executar contêineres sem necessidade de gerenciar servidores ou clusters.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Os serviços de banco de dados da AWS incluem os serviços listados aqui e muitos outros.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t>
            </a:r>
            <a:r>
              <a:rPr b="1" lang="pt-BR" sz="1100">
                <a:latin typeface="Arial"/>
                <a:ea typeface="Arial"/>
                <a:cs typeface="Arial"/>
                <a:sym typeface="Arial"/>
              </a:rPr>
              <a:t>Amazon Relational Database Service (Amazon RDS)</a:t>
            </a:r>
            <a:r>
              <a:rPr lang="pt-BR" sz="1100">
                <a:latin typeface="Arial"/>
                <a:ea typeface="Arial"/>
                <a:cs typeface="Arial"/>
                <a:sym typeface="Arial"/>
              </a:rPr>
              <a:t> facilita configurar, operar e escalar um banco de dados relacional na nuvem. Ele oferece capacidade redimensionável e automatiza tarefas demoradas de administração, como provisionamento de hardware, configuração de bancos de dados, aplicação de patches e backups.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Aurora </a:t>
            </a:r>
            <a:r>
              <a:rPr lang="pt-BR" sz="1100">
                <a:latin typeface="Arial"/>
                <a:ea typeface="Arial"/>
                <a:cs typeface="Arial"/>
                <a:sym typeface="Arial"/>
              </a:rPr>
              <a:t>é um banco de dados relacional compatível com MySQL e PostgreSQL. É até cinco vezes mais rápido que os bancos de dados MySQL padrão e três vezes mais rápido que os bancos de dados PostgreSQL padrão.</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Redshift </a:t>
            </a:r>
            <a:r>
              <a:rPr lang="pt-BR" sz="1100">
                <a:latin typeface="Arial"/>
                <a:ea typeface="Arial"/>
                <a:cs typeface="Arial"/>
                <a:sym typeface="Arial"/>
              </a:rPr>
              <a:t>permite executar consultas analíticas em petabytes de dados armazenados localmente no Amazon Redshift e diretamente em exabytes de dados armazenados no Amazon S3. Ele oferece performance rápida em qualquer escala.</a:t>
            </a:r>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DynamoDB </a:t>
            </a:r>
            <a:r>
              <a:rPr lang="pt-BR" sz="1100">
                <a:latin typeface="Arial"/>
                <a:ea typeface="Arial"/>
                <a:cs typeface="Arial"/>
                <a:sym typeface="Arial"/>
              </a:rPr>
              <a:t>é um banco de dados de documentos e chave-valor que oferece performance inferior a 10 milissegundos em qualquer escala, com segurança incorporada, backup e restauração e armazenamento em cache na memória.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solidFill>
                  <a:schemeClr val="dk1"/>
                </a:solidFill>
                <a:latin typeface="Arial"/>
                <a:ea typeface="Arial"/>
                <a:cs typeface="Arial"/>
                <a:sym typeface="Arial"/>
              </a:rPr>
              <a:t>Este módulo abordará os seguintes tópicos:</a:t>
            </a:r>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Infraestrutura global da AWS</a:t>
            </a:r>
            <a:endParaRPr/>
          </a:p>
          <a:p>
            <a:pPr indent="-171450" lvl="0" marL="171450" rtl="0" algn="l">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Visão geral dos serviços e das categorias de serviços da AWS</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 módulo inclui uma demonstração com instrutor que se concentra nos detalhes da infraestrutura global da AWS. O módulo também inclui uma atividade prática em que você explorará o Console de Gerenciamento da AWS.</a:t>
            </a:r>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Por fim, você deverá concluir um teste de conhecimento que será usado para avaliar sua compreensão dos principais conceitos abordados neste módulo.</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20:notes"/>
          <p:cNvSpPr txBox="1"/>
          <p:nvPr>
            <p:ph idx="1" type="body"/>
          </p:nvPr>
        </p:nvSpPr>
        <p:spPr>
          <a:xfrm>
            <a:off x="685800" y="4400550"/>
            <a:ext cx="5486400" cy="3930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Os serviços de rede e entrega de conteúdo da AWS incluem os serviços listados aqui e muitos outros.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Virtual Private Cloud (Amazon VPC) </a:t>
            </a:r>
            <a:r>
              <a:rPr lang="pt-BR" sz="1100">
                <a:latin typeface="Arial"/>
                <a:ea typeface="Arial"/>
                <a:cs typeface="Arial"/>
                <a:sym typeface="Arial"/>
              </a:rPr>
              <a:t>permite provisionar seções logicamente isoladas da Nuvem AWS.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Elastic Load Balancing </a:t>
            </a:r>
            <a:r>
              <a:rPr lang="pt-BR" sz="1100">
                <a:latin typeface="Arial"/>
                <a:ea typeface="Arial"/>
                <a:cs typeface="Arial"/>
                <a:sym typeface="Arial"/>
              </a:rPr>
              <a:t>distribui automaticamente o tráfego de entrada dos aplicativos entre vários destinos, como instâncias do Amazon EC2, contêineres, endereços IP e funções do Lambda.</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CloudFront </a:t>
            </a:r>
            <a:r>
              <a:rPr lang="pt-BR" sz="1100">
                <a:latin typeface="Arial"/>
                <a:ea typeface="Arial"/>
                <a:cs typeface="Arial"/>
                <a:sym typeface="Arial"/>
              </a:rPr>
              <a:t>é um serviço rápido de rede de entrega de conteúdo (CDN) que entrega dados, vídeos, aplicativos e interfaces de programação de aplicativos (APIs) para clientes em todo o mundo, com baixa latência e altas velocidades de transferência.</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Transit Gateway </a:t>
            </a:r>
            <a:r>
              <a:rPr lang="pt-BR" sz="1100">
                <a:latin typeface="Arial"/>
                <a:ea typeface="Arial"/>
                <a:cs typeface="Arial"/>
                <a:sym typeface="Arial"/>
              </a:rPr>
              <a:t>é um serviço que permite que os clientes conectem suas Amazon Virtual Private Clouds (VPCs) e suas redes locais a um único gateway.</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Route 53</a:t>
            </a:r>
            <a:r>
              <a:rPr lang="pt-BR" sz="1100">
                <a:latin typeface="Arial"/>
                <a:ea typeface="Arial"/>
                <a:cs typeface="Arial"/>
                <a:sym typeface="Arial"/>
              </a:rPr>
              <a:t> é um serviço Web de Domain Name System (DNS) na nuvem escalável projetado para oferecer uma maneira confiável de rotear usuários finais para aplicativos da Internet. Ele converte nomes (como </a:t>
            </a:r>
            <a:r>
              <a:rPr i="1" lang="pt-BR" sz="1100">
                <a:latin typeface="Arial"/>
                <a:ea typeface="Arial"/>
                <a:cs typeface="Arial"/>
                <a:sym typeface="Arial"/>
              </a:rPr>
              <a:t>www.exemplo.com</a:t>
            </a:r>
            <a:r>
              <a:rPr i="0" lang="pt-BR" sz="1100">
                <a:latin typeface="Arial"/>
                <a:ea typeface="Arial"/>
                <a:cs typeface="Arial"/>
                <a:sym typeface="Arial"/>
              </a:rPr>
              <a:t>)</a:t>
            </a:r>
            <a:r>
              <a:rPr lang="pt-BR" sz="1100">
                <a:latin typeface="Arial"/>
                <a:ea typeface="Arial"/>
                <a:cs typeface="Arial"/>
                <a:sym typeface="Arial"/>
              </a:rPr>
              <a:t> em endereços IP numéricos (como </a:t>
            </a:r>
            <a:r>
              <a:rPr i="1" lang="pt-BR" sz="1100">
                <a:latin typeface="Arial"/>
                <a:ea typeface="Arial"/>
                <a:cs typeface="Arial"/>
                <a:sym typeface="Arial"/>
              </a:rPr>
              <a:t>192.0.2.1</a:t>
            </a:r>
            <a:r>
              <a:rPr i="0" lang="pt-BR" sz="1100">
                <a:latin typeface="Arial"/>
                <a:ea typeface="Arial"/>
                <a:cs typeface="Arial"/>
                <a:sym typeface="Arial"/>
              </a:rPr>
              <a:t>)</a:t>
            </a:r>
            <a:r>
              <a:rPr lang="pt-BR" sz="1100">
                <a:latin typeface="Arial"/>
                <a:ea typeface="Arial"/>
                <a:cs typeface="Arial"/>
                <a:sym typeface="Arial"/>
              </a:rPr>
              <a:t> que os computadores usam para se conectarem uns aos outros.</a:t>
            </a:r>
            <a:endParaRPr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t>
            </a:r>
            <a:r>
              <a:rPr b="1" lang="pt-BR" sz="1100">
                <a:latin typeface="Arial"/>
                <a:ea typeface="Arial"/>
                <a:cs typeface="Arial"/>
                <a:sym typeface="Arial"/>
              </a:rPr>
              <a:t>AWS Direct Connect </a:t>
            </a:r>
            <a:r>
              <a:rPr lang="pt-BR" sz="1100">
                <a:latin typeface="Arial"/>
                <a:ea typeface="Arial"/>
                <a:cs typeface="Arial"/>
                <a:sym typeface="Arial"/>
              </a:rPr>
              <a:t>oferece uma maneira de estabelecer uma conexão de rede privada dedicada do datacenter ou escritório para a AWS, o que pode reduzir os custos de rede e aumentar o throughput da largura de banda.</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A VPN da AWS </a:t>
            </a:r>
            <a:r>
              <a:rPr lang="pt-BR" sz="1100">
                <a:latin typeface="Arial"/>
                <a:ea typeface="Arial"/>
                <a:cs typeface="Arial"/>
                <a:sym typeface="Arial"/>
              </a:rPr>
              <a:t>fornece um túnel privado seguro da sua rede ou dispositivo para a rede global da AWS.</a:t>
            </a:r>
            <a:endParaRPr sz="11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21:notes"/>
          <p:cNvSpPr txBox="1"/>
          <p:nvPr>
            <p:ph idx="1" type="body"/>
          </p:nvPr>
        </p:nvSpPr>
        <p:spPr>
          <a:xfrm>
            <a:off x="685800" y="4400550"/>
            <a:ext cx="5486400" cy="393455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Os serviços de segurança, identidade e conformidade da AWS incluem os serviços listados aqui e muitos outros.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Identity and Access Management (IAM) </a:t>
            </a:r>
            <a:r>
              <a:rPr lang="pt-BR" sz="1100">
                <a:latin typeface="Arial"/>
                <a:ea typeface="Arial"/>
                <a:cs typeface="Arial"/>
                <a:sym typeface="Arial"/>
              </a:rPr>
              <a:t>permite que você gerencie o acesso aos serviços e recursos da AWS com segurança. Ao usar o IAM, você pode criar e gerenciar usuários e grupos da AWS. Você pode usar permissões do IAM para permitir e negar acesso de usuários e grupos aos recursos da AWS.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Organizations </a:t>
            </a:r>
            <a:r>
              <a:rPr lang="pt-BR" sz="1100">
                <a:latin typeface="Arial"/>
                <a:ea typeface="Arial"/>
                <a:cs typeface="Arial"/>
                <a:sym typeface="Arial"/>
              </a:rPr>
              <a:t>permite restringir quais serviços e ações são permitidos nas suas contas.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Cognito </a:t>
            </a:r>
            <a:r>
              <a:rPr lang="pt-BR" sz="1100">
                <a:latin typeface="Arial"/>
                <a:ea typeface="Arial"/>
                <a:cs typeface="Arial"/>
                <a:sym typeface="Arial"/>
              </a:rPr>
              <a:t>permite adicionar cadastro, login e controle de acesso de usuários aos aplicativos Web e para dispositivos móveis.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a:t>
            </a:r>
            <a:r>
              <a:rPr b="1" lang="pt-BR" sz="1100">
                <a:latin typeface="Arial"/>
                <a:ea typeface="Arial"/>
                <a:cs typeface="Arial"/>
                <a:sym typeface="Arial"/>
              </a:rPr>
              <a:t>AWS Artifact </a:t>
            </a:r>
            <a:r>
              <a:rPr lang="pt-BR" sz="1100">
                <a:latin typeface="Arial"/>
                <a:ea typeface="Arial"/>
                <a:cs typeface="Arial"/>
                <a:sym typeface="Arial"/>
              </a:rPr>
              <a:t>oferece acesso sob demanda a relatórios de segurança e conformidade da AWS e a contratos on-line selecionados.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Key Management Service (AWS KMS) </a:t>
            </a:r>
            <a:r>
              <a:rPr lang="pt-BR" sz="1100">
                <a:latin typeface="Arial"/>
                <a:ea typeface="Arial"/>
                <a:cs typeface="Arial"/>
                <a:sym typeface="Arial"/>
              </a:rPr>
              <a:t>permite criar e gerenciar chaves. Você pode usar o AWS KMS para controlar o uso da criptografia em uma grande variedade de serviços da AWS e em seus aplicativos.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t>
            </a:r>
            <a:r>
              <a:rPr b="1" lang="pt-BR" sz="1100">
                <a:latin typeface="Arial"/>
                <a:ea typeface="Arial"/>
                <a:cs typeface="Arial"/>
                <a:sym typeface="Arial"/>
              </a:rPr>
              <a:t>AWS Shield</a:t>
            </a:r>
            <a:r>
              <a:rPr lang="pt-BR" sz="1100">
                <a:latin typeface="Arial"/>
                <a:ea typeface="Arial"/>
                <a:cs typeface="Arial"/>
                <a:sym typeface="Arial"/>
              </a:rPr>
              <a:t> é um serviço gerenciado de proteção contra a negação de serviço distribuída (DDoS) que protege aplicativos executados na AWS.</a:t>
            </a:r>
            <a:endParaRPr sz="11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Os serviços de gerenciamento de custos da AWS incluem os serviços listados aqui e outros.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Relatório de custos e uso da AWS </a:t>
            </a:r>
            <a:r>
              <a:rPr lang="pt-BR" sz="1100">
                <a:latin typeface="Arial"/>
                <a:ea typeface="Arial"/>
                <a:cs typeface="Arial"/>
                <a:sym typeface="Arial"/>
              </a:rPr>
              <a:t>contém o conjunto mais abrangente de dados de custos e uso da AWS disponíveis, incluindo metadados adicionais sobre serviços, definição de preço e reservas da AWS.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a:t>
            </a:r>
            <a:r>
              <a:rPr b="1" lang="pt-BR" sz="1100">
                <a:latin typeface="Arial"/>
                <a:ea typeface="Arial"/>
                <a:cs typeface="Arial"/>
                <a:sym typeface="Arial"/>
              </a:rPr>
              <a:t>Orçamentos da AWS</a:t>
            </a:r>
            <a:r>
              <a:rPr lang="pt-BR" sz="1100">
                <a:latin typeface="Arial"/>
                <a:ea typeface="Arial"/>
                <a:cs typeface="Arial"/>
                <a:sym typeface="Arial"/>
              </a:rPr>
              <a:t> permite que você defina orçamentos personalizados que enviam alertas quando o uso ou os custos excedem (ou têm previsão de exceder) o valor orçado.</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Cost Explorer </a:t>
            </a:r>
            <a:r>
              <a:rPr lang="pt-BR" sz="1100">
                <a:latin typeface="Arial"/>
                <a:ea typeface="Arial"/>
                <a:cs typeface="Arial"/>
                <a:sym typeface="Arial"/>
              </a:rPr>
              <a:t>tem uma interface fácil de usar que permite visualizar, compreender e gerenciar seus custos e uso da AWS ao longo do tempo.</a:t>
            </a:r>
            <a:endParaRPr sz="11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23:notes"/>
          <p:cNvSpPr txBox="1"/>
          <p:nvPr>
            <p:ph idx="1" type="body"/>
          </p:nvPr>
        </p:nvSpPr>
        <p:spPr>
          <a:xfrm>
            <a:off x="685800" y="4400550"/>
            <a:ext cx="5486400" cy="3930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Os serviços de gerenciamento e governança da AWS incluem os serviços listados aqui e outros.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Console de Gerenciamento da AWS </a:t>
            </a:r>
            <a:r>
              <a:rPr lang="pt-BR" sz="1100">
                <a:latin typeface="Arial"/>
                <a:ea typeface="Arial"/>
                <a:cs typeface="Arial"/>
                <a:sym typeface="Arial"/>
              </a:rPr>
              <a:t>fornece uma interface de usuário baseada na web para acessar sua conta da AWS.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Config </a:t>
            </a:r>
            <a:r>
              <a:rPr lang="pt-BR" sz="1100">
                <a:latin typeface="Arial"/>
                <a:ea typeface="Arial"/>
                <a:cs typeface="Arial"/>
                <a:sym typeface="Arial"/>
              </a:rPr>
              <a:t>fornece um serviço que ajuda você a rastrear o inventário de recursos e as alterações.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Amazon CloudWatch </a:t>
            </a:r>
            <a:r>
              <a:rPr lang="pt-BR" sz="1100">
                <a:latin typeface="Arial"/>
                <a:ea typeface="Arial"/>
                <a:cs typeface="Arial"/>
                <a:sym typeface="Arial"/>
              </a:rPr>
              <a:t>permite monitorar recursos e aplicativos.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Auto Scaling </a:t>
            </a:r>
            <a:r>
              <a:rPr lang="pt-BR" sz="1100">
                <a:latin typeface="Arial"/>
                <a:ea typeface="Arial"/>
                <a:cs typeface="Arial"/>
                <a:sym typeface="Arial"/>
              </a:rPr>
              <a:t>oferece recursos que permitem escalar vários recursos para atender à demanda.</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A </a:t>
            </a:r>
            <a:r>
              <a:rPr b="1" lang="pt-BR" sz="1100">
                <a:latin typeface="Arial"/>
                <a:ea typeface="Arial"/>
                <a:cs typeface="Arial"/>
                <a:sym typeface="Arial"/>
              </a:rPr>
              <a:t>interface de linha de comando da AWS </a:t>
            </a:r>
            <a:r>
              <a:rPr lang="pt-BR" sz="1100">
                <a:latin typeface="Arial"/>
                <a:ea typeface="Arial"/>
                <a:cs typeface="Arial"/>
                <a:sym typeface="Arial"/>
              </a:rPr>
              <a:t>fornece uma ferramenta unificada para gerenciar serviços da AWS.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Trusted Advisor </a:t>
            </a:r>
            <a:r>
              <a:rPr lang="pt-BR" sz="1100">
                <a:latin typeface="Arial"/>
                <a:ea typeface="Arial"/>
                <a:cs typeface="Arial"/>
                <a:sym typeface="Arial"/>
              </a:rPr>
              <a:t>ajuda você a otimizar a performance e a segurança.</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Well-Architected Tool</a:t>
            </a:r>
            <a:r>
              <a:rPr lang="pt-BR" sz="1100">
                <a:latin typeface="Arial"/>
                <a:ea typeface="Arial"/>
                <a:cs typeface="Arial"/>
                <a:sym typeface="Arial"/>
              </a:rPr>
              <a:t> oferece ajuda para revisar e aprimorar suas cargas de trabalho.</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pt-BR" sz="1100">
                <a:latin typeface="Arial"/>
                <a:ea typeface="Arial"/>
                <a:cs typeface="Arial"/>
                <a:sym typeface="Arial"/>
              </a:rPr>
              <a:t>O AWS CloudTrail </a:t>
            </a:r>
            <a:r>
              <a:rPr lang="pt-BR" sz="1100">
                <a:latin typeface="Arial"/>
                <a:ea typeface="Arial"/>
                <a:cs typeface="Arial"/>
                <a:sym typeface="Arial"/>
              </a:rPr>
              <a:t>rastreia a atividade do usuário e o uso da API.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Nesta atividade com instrutor, você precisará fazer login no Console de Gerenciamento da AWS. As instruções da atividade estão no próximo slide. Você terá o desafio de responder a cinco perguntas. O instrutor orientará a turma em um debate sobre cada pergunta e revelará as respostas corretas.</a:t>
            </a:r>
            <a:endParaRPr>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O objetivo dessa atividade é expô-lo ao Console de Gerenciamento da AWS. Você terá experiência na navegação entre os consoles de serviço da AWS (como o console do Amazon VPC). Você também praticará a navegação em serviços em diferentes categorias de serviço. Por fim, o console ajudará você a distinguir se um determinado serviço ou recurso de serviço é global ou regional.</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Siga as instruções no slide. Depois que a maioria ou todos os alunos concluírem o documento de etapas acima, o instrutor analisará as perguntas e as respostas com toda a classe.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Este slide fornece as respostas às perguntas que foram feitas na atividade do slide anterior. O instrutor usará esse slide para liderar uma discussão e resumir a atividade prática.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Agora é hora de revisar o módulo e terminar com um teste de conhecimento e uma discussão sobre uma pergunta simulada de certificação.</a:t>
            </a:r>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Resumindo, neste módulo você aprendeu a:</a:t>
            </a:r>
            <a:endParaRPr/>
          </a:p>
          <a:p>
            <a:pPr indent="0" lvl="0" marL="0" rtl="0" algn="l">
              <a:spcBef>
                <a:spcPts val="0"/>
              </a:spcBef>
              <a:spcAft>
                <a:spcPts val="0"/>
              </a:spcAft>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Identificar a diferença entre regiões, zonas de disponibilidade e pontos de presença da AWS</a:t>
            </a:r>
            <a:endParaRPr/>
          </a:p>
          <a:p>
            <a:pPr indent="-101600" lvl="0" marL="17145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Identificar categorias de serviços e serviços da AWS</a:t>
            </a:r>
            <a:endParaRPr/>
          </a:p>
          <a:p>
            <a:pPr indent="0" lvl="0" marL="0" marR="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Agora é hora de concluir o teste de conhecimento deste módulo.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Depois de concluir este módulo, você deverá ser capaz de:</a:t>
            </a:r>
            <a:endParaRPr/>
          </a:p>
          <a:p>
            <a:pPr indent="0" lvl="0" marL="0" rtl="0" algn="l">
              <a:spcBef>
                <a:spcPts val="0"/>
              </a:spcBef>
              <a:spcAft>
                <a:spcPts val="0"/>
              </a:spcAft>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Identificar a diferença entre regiões, zonas de disponibilidade e pontos de presença da AWS</a:t>
            </a:r>
            <a:endParaRPr/>
          </a:p>
          <a:p>
            <a:pPr indent="-101600" lvl="0" marL="17145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pt-BR" sz="1100">
                <a:latin typeface="Arial"/>
                <a:ea typeface="Arial"/>
                <a:cs typeface="Arial"/>
                <a:sym typeface="Arial"/>
              </a:rPr>
              <a:t>Identificar categorias de serviços e serviços da AWS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Examine as opções de resposta e as exclua com base nas palavras-chave destacadas anteriormente.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Esta pergunta de exemplo vem do documento de perguntas de exemplo do exame AWS Certified Cloud Practitioner vinculado, na </a:t>
            </a:r>
            <a:r>
              <a:rPr lang="pt-BR" sz="1100" u="sng">
                <a:solidFill>
                  <a:schemeClr val="dk1"/>
                </a:solidFill>
                <a:latin typeface="Arial"/>
                <a:ea typeface="Arial"/>
                <a:cs typeface="Arial"/>
                <a:sym typeface="Arial"/>
                <a:hlinkClick r:id="rId2">
                  <a:extLst>
                    <a:ext uri="{A12FA001-AC4F-418D-AE19-62706E023703}">
                      <ahyp:hlinkClr val="tx"/>
                    </a:ext>
                  </a:extLst>
                </a:hlinkClick>
              </a:rPr>
              <a:t>página principal de informações do exame AWS Certified Cloud Practitioner</a:t>
            </a:r>
            <a:r>
              <a:rPr lang="pt-BR" sz="1100">
                <a:solidFill>
                  <a:schemeClr val="dk1"/>
                </a:solidFill>
                <a:latin typeface="Arial"/>
                <a:ea typeface="Arial"/>
                <a:cs typeface="Arial"/>
                <a:sym typeface="Arial"/>
              </a:rPr>
              <a:t>. Para saber mais sobre o exame AWS Certified Cloud Practitioner, consulte: https://aws.amazon.com/certification/certified-cloud-practitioner/</a:t>
            </a:r>
            <a:endParaRPr sz="1100">
              <a:latin typeface="Arial"/>
              <a:ea typeface="Arial"/>
              <a:cs typeface="Arial"/>
              <a:sym typeface="Arial"/>
            </a:endParaRPr>
          </a:p>
        </p:txBody>
      </p:sp>
      <p:sp>
        <p:nvSpPr>
          <p:cNvPr id="902" name="Google Shape;902;p30:notes"/>
          <p:cNvSpPr txBox="1"/>
          <p:nvPr>
            <p:ph idx="11" type="ftr"/>
          </p:nvPr>
        </p:nvSpPr>
        <p:spPr>
          <a:xfrm>
            <a:off x="0" y="8685213"/>
            <a:ext cx="5347504"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pt-BR"/>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Os recursos a seguir fornecem mais detalhes sobre os tópicos discutidos neste módulo:</a:t>
            </a:r>
            <a:endParaRPr/>
          </a:p>
          <a:p>
            <a:pPr indent="-171450" lvl="0" marL="171450" rtl="0" algn="l">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2"/>
              </a:rPr>
              <a:t>Infraestrutura global da AWS</a:t>
            </a:r>
            <a:endParaRPr/>
          </a:p>
          <a:p>
            <a:pPr indent="-171450" lvl="0" marL="171450" marR="0" rtl="0" algn="l">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3"/>
              </a:rPr>
              <a:t>Tabela de regiões da infraestrutura global da AWS</a:t>
            </a:r>
            <a:endParaRPr sz="1100" u="sng">
              <a:solidFill>
                <a:schemeClr val="hlink"/>
              </a:solidFill>
              <a:latin typeface="Arial"/>
              <a:ea typeface="Arial"/>
              <a:cs typeface="Arial"/>
              <a:sym typeface="Arial"/>
              <a:hlinkClick r:id="rId4"/>
            </a:endParaRPr>
          </a:p>
          <a:p>
            <a:pPr indent="-171450" lvl="0" marL="171450" rtl="0" algn="l">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5"/>
              </a:rPr>
              <a:t>Produtos da Nuvem AWS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Agradecemos por concluir este módulo.</a:t>
            </a:r>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Apresentação da Seção 1: Infraestrutura global da AWS.</a:t>
            </a:r>
            <a:endParaRPr sz="11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Para saber mais sobre as regiões da AWS que estão disponíveis no momento, consulte: https://aws.amazon.com/about-aws/global-infrastructure/.</a:t>
            </a:r>
            <a:endParaRPr sz="1100" u="sng">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O diagrama mostra as 22 regiões atuais da AWS, bem como algumas regiões que serão disponibilizadas em breve, incluindo Milão, Cidade do Cabo e Indonésia (a partir de outubro de 2019).</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latin typeface="Arial"/>
                <a:ea typeface="Arial"/>
                <a:cs typeface="Arial"/>
                <a:sym typeface="Arial"/>
              </a:rPr>
              <a:t>Agora, o instrutor pode optar por realizar uma demonstração ao vivo da ferramenta de infraestrutura global da AWS em </a:t>
            </a:r>
            <a:r>
              <a:rPr lang="pt-BR" sz="1100" u="sng">
                <a:solidFill>
                  <a:schemeClr val="hlink"/>
                </a:solidFill>
                <a:latin typeface="Arial"/>
                <a:ea typeface="Arial"/>
                <a:cs typeface="Arial"/>
                <a:sym typeface="Arial"/>
                <a:hlinkClick r:id="rId2"/>
              </a:rPr>
              <a:t>https://infrastructure.aws</a:t>
            </a:r>
            <a:r>
              <a:rPr lang="pt-BR" sz="1100">
                <a:latin typeface="Arial"/>
                <a:ea typeface="Arial"/>
                <a:cs typeface="Arial"/>
                <a:sym typeface="Arial"/>
              </a:rPr>
              <a:t>. Esse recurso oferece uma forma interativa de saber mais sobre a infraestrutura global da AWS. Os slides restantes nesta seção abrangem muitos dos mesmos tópicos e entram em mais detalhes sobre alguns tópicos.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7:notes"/>
          <p:cNvSpPr txBox="1"/>
          <p:nvPr>
            <p:ph idx="1" type="body"/>
          </p:nvPr>
        </p:nvSpPr>
        <p:spPr>
          <a:xfrm>
            <a:off x="685800" y="4400550"/>
            <a:ext cx="5486400" cy="3473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100">
                <a:solidFill>
                  <a:schemeClr val="dk1"/>
                </a:solidFill>
                <a:latin typeface="Arial"/>
                <a:ea typeface="Arial"/>
                <a:cs typeface="Arial"/>
                <a:sym typeface="Arial"/>
              </a:rPr>
              <a:t>A infraestrutura da Nuvem AWS é criada em torno das regiões. </a:t>
            </a:r>
            <a:r>
              <a:rPr lang="pt-BR" sz="1100">
                <a:latin typeface="Arial"/>
                <a:ea typeface="Arial"/>
                <a:cs typeface="Arial"/>
                <a:sym typeface="Arial"/>
              </a:rPr>
              <a:t>A AWS tem 22 regiões em todo o mundo. Uma </a:t>
            </a:r>
            <a:r>
              <a:rPr b="1" lang="pt-BR" sz="1100">
                <a:solidFill>
                  <a:schemeClr val="dk1"/>
                </a:solidFill>
                <a:latin typeface="Arial"/>
                <a:ea typeface="Arial"/>
                <a:cs typeface="Arial"/>
                <a:sym typeface="Arial"/>
              </a:rPr>
              <a:t>região da AWS </a:t>
            </a:r>
            <a:r>
              <a:rPr lang="pt-BR" sz="1100">
                <a:solidFill>
                  <a:schemeClr val="dk1"/>
                </a:solidFill>
                <a:latin typeface="Arial"/>
                <a:ea typeface="Arial"/>
                <a:cs typeface="Arial"/>
                <a:sym typeface="Arial"/>
              </a:rPr>
              <a:t>é uma localização geográfica física com uma ou mais </a:t>
            </a:r>
            <a:r>
              <a:rPr b="1" lang="pt-BR" sz="1100">
                <a:solidFill>
                  <a:schemeClr val="dk1"/>
                </a:solidFill>
                <a:latin typeface="Arial"/>
                <a:ea typeface="Arial"/>
                <a:cs typeface="Arial"/>
                <a:sym typeface="Arial"/>
              </a:rPr>
              <a:t>zonas de disponibilidade</a:t>
            </a:r>
            <a:r>
              <a:rPr lang="pt-BR" sz="1100">
                <a:solidFill>
                  <a:schemeClr val="dk1"/>
                </a:solidFill>
                <a:latin typeface="Arial"/>
                <a:ea typeface="Arial"/>
                <a:cs typeface="Arial"/>
                <a:sym typeface="Arial"/>
              </a:rPr>
              <a:t>. As zonas de disponibilidade, por sua vez, consistem em um ou mais </a:t>
            </a:r>
            <a:r>
              <a:rPr b="1" lang="pt-BR" sz="1100">
                <a:solidFill>
                  <a:schemeClr val="dk1"/>
                </a:solidFill>
                <a:latin typeface="Arial"/>
                <a:ea typeface="Arial"/>
                <a:cs typeface="Arial"/>
                <a:sym typeface="Arial"/>
              </a:rPr>
              <a:t>datacenters</a:t>
            </a:r>
            <a:r>
              <a:rPr lang="pt-BR" sz="1100">
                <a:solidFill>
                  <a:schemeClr val="dk1"/>
                </a:solidFill>
                <a:latin typeface="Arial"/>
                <a:ea typeface="Arial"/>
                <a:cs typeface="Arial"/>
                <a:sym typeface="Arial"/>
              </a:rPr>
              <a:t>.</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Para alcançar tolerância a falhas e estabilidade, as regiões são isoladas umas das outras. Os recursos em uma região não são replicados automaticamente para outras regiões. Quando você armazena dados em uma região específica, eles não são replicados fora dessa região.</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É sua responsabilidade replicar dados entre regiões, se suas necessidades empresariais exigirem isso.</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050">
              <a:latin typeface="Arial"/>
              <a:ea typeface="Arial"/>
              <a:cs typeface="Arial"/>
              <a:sym typeface="Arial"/>
            </a:endParaRPr>
          </a:p>
          <a:p>
            <a:pPr indent="0" lvl="0" marL="0" rtl="0" algn="l">
              <a:spcBef>
                <a:spcPts val="0"/>
              </a:spcBef>
              <a:spcAft>
                <a:spcPts val="0"/>
              </a:spcAft>
              <a:buNone/>
            </a:pPr>
            <a:r>
              <a:rPr lang="pt-BR" sz="1050">
                <a:latin typeface="Arial"/>
                <a:ea typeface="Arial"/>
                <a:cs typeface="Arial"/>
                <a:sym typeface="Arial"/>
              </a:rPr>
              <a:t>As regiões da AWS que foram introduzidas antes de 20 de março de 2019 são </a:t>
            </a:r>
            <a:r>
              <a:rPr i="1" lang="pt-BR" sz="1050">
                <a:latin typeface="Arial"/>
                <a:ea typeface="Arial"/>
                <a:cs typeface="Arial"/>
                <a:sym typeface="Arial"/>
              </a:rPr>
              <a:t>habilitadas</a:t>
            </a:r>
            <a:r>
              <a:rPr lang="pt-BR" sz="1050">
                <a:latin typeface="Arial"/>
                <a:ea typeface="Arial"/>
                <a:cs typeface="Arial"/>
                <a:sym typeface="Arial"/>
              </a:rPr>
              <a:t> por padrão. As regiões que foram introduzidas após 20 de março de 2019, como Ásia-Pacífico (Hong Kong) e Oriente Médio (Bahrein), são </a:t>
            </a:r>
            <a:r>
              <a:rPr i="1" lang="pt-BR" sz="1050">
                <a:latin typeface="Arial"/>
                <a:ea typeface="Arial"/>
                <a:cs typeface="Arial"/>
                <a:sym typeface="Arial"/>
              </a:rPr>
              <a:t>desabilitadas</a:t>
            </a:r>
            <a:r>
              <a:rPr lang="pt-BR" sz="1050">
                <a:latin typeface="Arial"/>
                <a:ea typeface="Arial"/>
                <a:cs typeface="Arial"/>
                <a:sym typeface="Arial"/>
              </a:rPr>
              <a:t> por padrão. É necessário habilitar essas regiões para que você possa usá-las. Você pode usar o Console de Gerenciamento da AWS para habilitar ou desabilitar uma região.</a:t>
            </a:r>
            <a:endParaRPr sz="1050">
              <a:latin typeface="Arial"/>
              <a:ea typeface="Arial"/>
              <a:cs typeface="Arial"/>
              <a:sym typeface="Arial"/>
            </a:endParaRPr>
          </a:p>
          <a:p>
            <a:pPr indent="0" lvl="0" marL="0" rtl="0" algn="l">
              <a:spcBef>
                <a:spcPts val="0"/>
              </a:spcBef>
              <a:spcAft>
                <a:spcPts val="0"/>
              </a:spcAft>
              <a:buNone/>
            </a:pPr>
            <a:r>
              <a:t/>
            </a:r>
            <a:endParaRPr sz="1050">
              <a:latin typeface="Arial"/>
              <a:ea typeface="Arial"/>
              <a:cs typeface="Arial"/>
              <a:sym typeface="Arial"/>
            </a:endParaRPr>
          </a:p>
          <a:p>
            <a:pPr indent="0" lvl="0" marL="0" rtl="0" algn="l">
              <a:spcBef>
                <a:spcPts val="0"/>
              </a:spcBef>
              <a:spcAft>
                <a:spcPts val="0"/>
              </a:spcAft>
              <a:buNone/>
            </a:pPr>
            <a:r>
              <a:rPr b="0" i="0" lang="pt-BR" sz="1050">
                <a:solidFill>
                  <a:schemeClr val="dk1"/>
                </a:solidFill>
                <a:latin typeface="Arial"/>
                <a:ea typeface="Arial"/>
                <a:cs typeface="Arial"/>
                <a:sym typeface="Arial"/>
              </a:rPr>
              <a:t>Algumas </a:t>
            </a:r>
            <a:r>
              <a:rPr lang="pt-BR" sz="1050">
                <a:latin typeface="Arial"/>
                <a:ea typeface="Arial"/>
                <a:cs typeface="Arial"/>
                <a:sym typeface="Arial"/>
              </a:rPr>
              <a:t>regiões têm acesso restrito. </a:t>
            </a:r>
            <a:r>
              <a:rPr b="0" i="0" lang="pt-BR" sz="1050">
                <a:solidFill>
                  <a:schemeClr val="dk1"/>
                </a:solidFill>
                <a:latin typeface="Arial"/>
                <a:ea typeface="Arial"/>
                <a:cs typeface="Arial"/>
                <a:sym typeface="Arial"/>
              </a:rPr>
              <a:t>Uma conta da Amazon AWS (</a:t>
            </a:r>
            <a:r>
              <a:rPr b="1" i="0" lang="pt-BR" sz="1050">
                <a:solidFill>
                  <a:schemeClr val="dk1"/>
                </a:solidFill>
                <a:latin typeface="Arial"/>
                <a:ea typeface="Arial"/>
                <a:cs typeface="Arial"/>
                <a:sym typeface="Arial"/>
              </a:rPr>
              <a:t>China</a:t>
            </a:r>
            <a:r>
              <a:rPr b="0" i="0" lang="pt-BR" sz="1050">
                <a:solidFill>
                  <a:schemeClr val="dk1"/>
                </a:solidFill>
                <a:latin typeface="Arial"/>
                <a:ea typeface="Arial"/>
                <a:cs typeface="Arial"/>
                <a:sym typeface="Arial"/>
              </a:rPr>
              <a:t>) fornece acesso somente às regiões de Pequim e Ningxia. Para saber mais sobre a AWS na China, consulte: https://www.amazonaws.cn/en/about-aws/china/. </a:t>
            </a:r>
            <a:r>
              <a:rPr lang="pt-BR" sz="1050">
                <a:solidFill>
                  <a:schemeClr val="dk1"/>
                </a:solidFill>
                <a:latin typeface="Arial"/>
                <a:ea typeface="Arial"/>
                <a:cs typeface="Arial"/>
                <a:sym typeface="Arial"/>
              </a:rPr>
              <a:t>A região isolada </a:t>
            </a:r>
            <a:r>
              <a:rPr b="1" lang="pt-BR" sz="1050">
                <a:solidFill>
                  <a:schemeClr val="dk1"/>
                </a:solidFill>
                <a:latin typeface="Arial"/>
                <a:ea typeface="Arial"/>
                <a:cs typeface="Arial"/>
                <a:sym typeface="Arial"/>
              </a:rPr>
              <a:t>AWS GovCloud (EUA)</a:t>
            </a:r>
            <a:r>
              <a:rPr b="0" i="0" lang="pt-BR" sz="1050">
                <a:solidFill>
                  <a:schemeClr val="dk1"/>
                </a:solidFill>
                <a:latin typeface="Arial"/>
                <a:ea typeface="Arial"/>
                <a:cs typeface="Arial"/>
                <a:sym typeface="Arial"/>
              </a:rPr>
              <a:t> </a:t>
            </a:r>
            <a:r>
              <a:rPr lang="pt-BR" sz="1050">
                <a:solidFill>
                  <a:schemeClr val="dk1"/>
                </a:solidFill>
                <a:latin typeface="Arial"/>
                <a:ea typeface="Arial"/>
                <a:cs typeface="Arial"/>
                <a:sym typeface="Arial"/>
              </a:rPr>
              <a:t>foi projetada para permitir que clientes e órgãos governamentais dos EUA transfiram cargas de trabalho confidenciais para a nuvem, cumprindo seus requisitos específicos normativos e de conformidade.</a:t>
            </a:r>
            <a:endParaRPr sz="1050">
              <a:latin typeface="Arial"/>
              <a:ea typeface="Arial"/>
              <a:cs typeface="Arial"/>
              <a:sym typeface="Arial"/>
            </a:endParaRPr>
          </a:p>
          <a:p>
            <a:pPr indent="0" lvl="0" marL="0" rtl="0" algn="l">
              <a:spcBef>
                <a:spcPts val="0"/>
              </a:spcBef>
              <a:spcAft>
                <a:spcPts val="0"/>
              </a:spcAft>
              <a:buNone/>
            </a:pPr>
            <a:r>
              <a:t/>
            </a:r>
            <a:endParaRPr sz="105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8:notes"/>
          <p:cNvSpPr txBox="1"/>
          <p:nvPr>
            <p:ph idx="1" type="body"/>
          </p:nvPr>
        </p:nvSpPr>
        <p:spPr>
          <a:xfrm>
            <a:off x="685800" y="4400549"/>
            <a:ext cx="5486400" cy="391371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050">
                <a:latin typeface="Arial"/>
                <a:ea typeface="Arial"/>
                <a:cs typeface="Arial"/>
                <a:sym typeface="Arial"/>
              </a:rPr>
              <a:t>Há alguns fatores que você deve considerar ao selecionar a região ou regiões ideais onde você armazena dados e usa os serviços da AWS.</a:t>
            </a:r>
            <a:endParaRPr sz="1050">
              <a:latin typeface="Arial"/>
              <a:ea typeface="Arial"/>
              <a:cs typeface="Arial"/>
              <a:sym typeface="Arial"/>
            </a:endParaRPr>
          </a:p>
          <a:p>
            <a:pPr indent="0" lvl="0" marL="0" rtl="0" algn="l">
              <a:spcBef>
                <a:spcPts val="0"/>
              </a:spcBef>
              <a:spcAft>
                <a:spcPts val="0"/>
              </a:spcAft>
              <a:buNone/>
            </a:pPr>
            <a:r>
              <a:t/>
            </a:r>
            <a:endParaRPr sz="1050">
              <a:latin typeface="Arial"/>
              <a:ea typeface="Arial"/>
              <a:cs typeface="Arial"/>
              <a:sym typeface="Arial"/>
            </a:endParaRPr>
          </a:p>
          <a:p>
            <a:pPr indent="0" lvl="0" marL="0" rtl="0" algn="l">
              <a:spcBef>
                <a:spcPts val="0"/>
              </a:spcBef>
              <a:spcAft>
                <a:spcPts val="0"/>
              </a:spcAft>
              <a:buNone/>
            </a:pPr>
            <a:r>
              <a:rPr lang="pt-BR" sz="1050">
                <a:latin typeface="Arial"/>
                <a:ea typeface="Arial"/>
                <a:cs typeface="Arial"/>
                <a:sym typeface="Arial"/>
              </a:rPr>
              <a:t>Uma consideração essencial é a </a:t>
            </a:r>
            <a:r>
              <a:rPr b="1" lang="pt-BR" sz="1050">
                <a:latin typeface="Arial"/>
                <a:ea typeface="Arial"/>
                <a:cs typeface="Arial"/>
                <a:sym typeface="Arial"/>
              </a:rPr>
              <a:t>governança de dados e os requisitos legais</a:t>
            </a:r>
            <a:r>
              <a:rPr lang="pt-BR" sz="1050">
                <a:latin typeface="Arial"/>
                <a:ea typeface="Arial"/>
                <a:cs typeface="Arial"/>
                <a:sym typeface="Arial"/>
              </a:rPr>
              <a:t>. As leis locais</a:t>
            </a:r>
            <a:r>
              <a:rPr b="1" lang="pt-BR" sz="1050">
                <a:latin typeface="Arial"/>
                <a:ea typeface="Arial"/>
                <a:cs typeface="Arial"/>
                <a:sym typeface="Arial"/>
              </a:rPr>
              <a:t> </a:t>
            </a:r>
            <a:r>
              <a:rPr lang="pt-BR" sz="1050">
                <a:latin typeface="Arial"/>
                <a:ea typeface="Arial"/>
                <a:cs typeface="Arial"/>
                <a:sym typeface="Arial"/>
              </a:rPr>
              <a:t>podem exigir que determinadas informações sejam mantidas dentro de limites geográficos. Essas leis podem restringir as regiões onde você pode oferecer conteúdo ou serviços. Por exemplo, considere </a:t>
            </a:r>
            <a:r>
              <a:rPr lang="pt-BR" sz="1050">
                <a:solidFill>
                  <a:schemeClr val="dk1"/>
                </a:solidFill>
                <a:latin typeface="Arial"/>
                <a:ea typeface="Arial"/>
                <a:cs typeface="Arial"/>
                <a:sym typeface="Arial"/>
              </a:rPr>
              <a:t>a Diretiva de proteção de dados da União Europeia (UE).</a:t>
            </a:r>
            <a:endParaRPr sz="1050">
              <a:solidFill>
                <a:schemeClr val="dk1"/>
              </a:solidFill>
              <a:latin typeface="Arial"/>
              <a:ea typeface="Arial"/>
              <a:cs typeface="Arial"/>
              <a:sym typeface="Arial"/>
            </a:endParaRPr>
          </a:p>
          <a:p>
            <a:pPr indent="0" lvl="0" marL="0" rtl="0" algn="l">
              <a:spcBef>
                <a:spcPts val="0"/>
              </a:spcBef>
              <a:spcAft>
                <a:spcPts val="0"/>
              </a:spcAft>
              <a:buNone/>
            </a:pPr>
            <a:r>
              <a:t/>
            </a:r>
            <a:endParaRPr sz="1050">
              <a:latin typeface="Arial"/>
              <a:ea typeface="Arial"/>
              <a:cs typeface="Arial"/>
              <a:sym typeface="Arial"/>
            </a:endParaRPr>
          </a:p>
          <a:p>
            <a:pPr indent="0" lvl="0" marL="0" rtl="0" algn="l">
              <a:spcBef>
                <a:spcPts val="0"/>
              </a:spcBef>
              <a:spcAft>
                <a:spcPts val="0"/>
              </a:spcAft>
              <a:buNone/>
            </a:pPr>
            <a:r>
              <a:rPr lang="pt-BR" sz="1050">
                <a:latin typeface="Arial"/>
                <a:ea typeface="Arial"/>
                <a:cs typeface="Arial"/>
                <a:sym typeface="Arial"/>
              </a:rPr>
              <a:t>Ao mesmo tempo, geralmente é desejável executar seus aplicativos e armazenar seus dados em uma região que esteja o mais próxima possível do usuário e dos sistemas que os acessarão. Isso ajudará você a </a:t>
            </a:r>
            <a:r>
              <a:rPr b="1" lang="pt-BR" sz="1050">
                <a:latin typeface="Arial"/>
                <a:ea typeface="Arial"/>
                <a:cs typeface="Arial"/>
                <a:sym typeface="Arial"/>
              </a:rPr>
              <a:t>reduzir a latência</a:t>
            </a:r>
            <a:r>
              <a:rPr lang="pt-BR" sz="1050">
                <a:latin typeface="Arial"/>
                <a:ea typeface="Arial"/>
                <a:cs typeface="Arial"/>
                <a:sym typeface="Arial"/>
              </a:rPr>
              <a:t>. O CloudPing é um site que você pode usar para testar a latência entre sua localização e todas as regiões da AWS. Para saber mais sobre o CloudPing, consulte: </a:t>
            </a:r>
            <a:r>
              <a:rPr lang="pt-BR" sz="1050" u="sng">
                <a:solidFill>
                  <a:schemeClr val="hlink"/>
                </a:solidFill>
                <a:latin typeface="Arial"/>
                <a:ea typeface="Arial"/>
                <a:cs typeface="Arial"/>
                <a:sym typeface="Arial"/>
                <a:hlinkClick r:id="rId2"/>
              </a:rPr>
              <a:t>http://www.cloudping.info/</a:t>
            </a:r>
            <a:endParaRPr sz="1050">
              <a:solidFill>
                <a:schemeClr val="dk1"/>
              </a:solidFill>
              <a:latin typeface="Arial"/>
              <a:ea typeface="Arial"/>
              <a:cs typeface="Arial"/>
              <a:sym typeface="Arial"/>
            </a:endParaRPr>
          </a:p>
          <a:p>
            <a:pPr indent="0" lvl="0" marL="0" rtl="0" algn="l">
              <a:spcBef>
                <a:spcPts val="0"/>
              </a:spcBef>
              <a:spcAft>
                <a:spcPts val="0"/>
              </a:spcAft>
              <a:buNone/>
            </a:pPr>
            <a:r>
              <a:t/>
            </a:r>
            <a:endParaRPr sz="1050">
              <a:latin typeface="Arial"/>
              <a:ea typeface="Arial"/>
              <a:cs typeface="Arial"/>
              <a:sym typeface="Arial"/>
            </a:endParaRPr>
          </a:p>
          <a:p>
            <a:pPr indent="0" lvl="0" marL="0" rtl="0" algn="l">
              <a:spcBef>
                <a:spcPts val="0"/>
              </a:spcBef>
              <a:spcAft>
                <a:spcPts val="0"/>
              </a:spcAft>
              <a:buNone/>
            </a:pPr>
            <a:r>
              <a:rPr lang="pt-BR" sz="1050">
                <a:latin typeface="Arial"/>
                <a:ea typeface="Arial"/>
                <a:cs typeface="Arial"/>
                <a:sym typeface="Arial"/>
              </a:rPr>
              <a:t>Lembre-se de que nem todos os serviços da estão disponíveis em todas as regiões. Para saber mais, consulte: </a:t>
            </a:r>
            <a:r>
              <a:rPr lang="pt-BR" sz="1050" u="sng">
                <a:solidFill>
                  <a:schemeClr val="hlink"/>
                </a:solidFill>
                <a:latin typeface="Arial"/>
                <a:ea typeface="Arial"/>
                <a:cs typeface="Arial"/>
                <a:sym typeface="Arial"/>
                <a:hlinkClick r:id="rId3"/>
              </a:rPr>
              <a:t>https://aws.amazon.com/about-aws/global-infrastructure/regional-product-services/?p=tgi&amp;loc=4</a:t>
            </a:r>
            <a:r>
              <a:rPr lang="pt-BR" sz="1050">
                <a:latin typeface="Arial"/>
                <a:ea typeface="Arial"/>
                <a:cs typeface="Arial"/>
                <a:sym typeface="Arial"/>
              </a:rPr>
              <a:t>.</a:t>
            </a:r>
            <a:endParaRPr/>
          </a:p>
          <a:p>
            <a:pPr indent="0" lvl="0" marL="0" rtl="0" algn="l">
              <a:spcBef>
                <a:spcPts val="0"/>
              </a:spcBef>
              <a:spcAft>
                <a:spcPts val="0"/>
              </a:spcAft>
              <a:buNone/>
            </a:pPr>
            <a:r>
              <a:t/>
            </a:r>
            <a:endParaRPr sz="1050">
              <a:latin typeface="Arial"/>
              <a:ea typeface="Arial"/>
              <a:cs typeface="Arial"/>
              <a:sym typeface="Arial"/>
            </a:endParaRPr>
          </a:p>
          <a:p>
            <a:pPr indent="0" lvl="0" marL="0" rtl="0" algn="l">
              <a:spcBef>
                <a:spcPts val="0"/>
              </a:spcBef>
              <a:spcAft>
                <a:spcPts val="0"/>
              </a:spcAft>
              <a:buNone/>
            </a:pPr>
            <a:r>
              <a:rPr lang="pt-BR" sz="1050">
                <a:latin typeface="Arial"/>
                <a:ea typeface="Arial"/>
                <a:cs typeface="Arial"/>
                <a:sym typeface="Arial"/>
              </a:rPr>
              <a:t>Por fim, há alguma variação no </a:t>
            </a:r>
            <a:r>
              <a:rPr b="1" lang="pt-BR" sz="1050">
                <a:latin typeface="Arial"/>
                <a:ea typeface="Arial"/>
                <a:cs typeface="Arial"/>
                <a:sym typeface="Arial"/>
              </a:rPr>
              <a:t>custo</a:t>
            </a:r>
            <a:r>
              <a:rPr lang="pt-BR" sz="1050">
                <a:latin typeface="Arial"/>
                <a:ea typeface="Arial"/>
                <a:cs typeface="Arial"/>
                <a:sym typeface="Arial"/>
              </a:rPr>
              <a:t> da execução de serviços, que pode depender da região escolhida. Por exemplo, a partir deste texto, a execução de uma instância Linux do Amazon Elastic Compute Cloud (Amazon EC2) sob demanda t3.medium na região Leste dos EUA (Ohio) custa 0,0416 USD por hora, mas a execução da mesma instância na região Ásia-Pacífico (Tóquio) custa 0,0544 USD por hora.</a:t>
            </a:r>
            <a:endParaRPr sz="105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9:notes"/>
          <p:cNvSpPr txBox="1"/>
          <p:nvPr>
            <p:ph idx="1" type="body"/>
          </p:nvPr>
        </p:nvSpPr>
        <p:spPr>
          <a:xfrm>
            <a:off x="685800" y="4400550"/>
            <a:ext cx="5486400" cy="381211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pt-BR" sz="1100">
                <a:solidFill>
                  <a:schemeClr val="dk1"/>
                </a:solidFill>
                <a:latin typeface="Arial"/>
                <a:ea typeface="Arial"/>
                <a:cs typeface="Arial"/>
                <a:sym typeface="Arial"/>
              </a:rPr>
              <a:t>Cada região da AWS contém vários locais isolados, conhecidos como </a:t>
            </a:r>
            <a:r>
              <a:rPr b="0" i="1" lang="pt-BR" sz="1100">
                <a:solidFill>
                  <a:schemeClr val="dk1"/>
                </a:solidFill>
                <a:latin typeface="Arial"/>
                <a:ea typeface="Arial"/>
                <a:cs typeface="Arial"/>
                <a:sym typeface="Arial"/>
              </a:rPr>
              <a:t>zonas de disponibilidade</a:t>
            </a:r>
            <a:r>
              <a:rPr b="0" i="0" lang="pt-BR" sz="1100">
                <a:solidFill>
                  <a:schemeClr val="dk1"/>
                </a:solidFill>
                <a:latin typeface="Arial"/>
                <a:ea typeface="Arial"/>
                <a:cs typeface="Arial"/>
                <a:sym typeface="Arial"/>
              </a:rPr>
              <a:t>.</a:t>
            </a:r>
            <a:endParaRPr b="0" i="0" sz="1100">
              <a:solidFill>
                <a:schemeClr val="dk1"/>
              </a:solidFill>
              <a:latin typeface="Arial"/>
              <a:ea typeface="Arial"/>
              <a:cs typeface="Arial"/>
              <a:sym typeface="Arial"/>
            </a:endParaRPr>
          </a:p>
          <a:p>
            <a:pPr indent="0" lvl="0" marL="0" rtl="0" algn="l">
              <a:spcBef>
                <a:spcPts val="0"/>
              </a:spcBef>
              <a:spcAft>
                <a:spcPts val="0"/>
              </a:spcAft>
              <a:buNone/>
            </a:pPr>
            <a:r>
              <a:t/>
            </a:r>
            <a:endParaRPr b="0" i="0" sz="1100">
              <a:solidFill>
                <a:schemeClr val="dk1"/>
              </a:solidFill>
              <a:latin typeface="Arial"/>
              <a:ea typeface="Arial"/>
              <a:cs typeface="Arial"/>
              <a:sym typeface="Arial"/>
            </a:endParaRPr>
          </a:p>
          <a:p>
            <a:pPr indent="0" lvl="0" marL="0" rtl="0" algn="l">
              <a:spcBef>
                <a:spcPts val="0"/>
              </a:spcBef>
              <a:spcAft>
                <a:spcPts val="0"/>
              </a:spcAft>
              <a:buNone/>
            </a:pPr>
            <a:r>
              <a:rPr b="0" i="0" lang="pt-BR" sz="1100">
                <a:solidFill>
                  <a:schemeClr val="dk1"/>
                </a:solidFill>
                <a:latin typeface="Arial"/>
                <a:ea typeface="Arial"/>
                <a:cs typeface="Arial"/>
                <a:sym typeface="Arial"/>
              </a:rPr>
              <a:t>Cada zona de disponibilidade oferece a capacidade de operar aplicativos e bancos de dados mais altamente disponíveis, tolerantes a falhas e escaláveis do que seria possível em um único datacenter. </a:t>
            </a:r>
            <a:r>
              <a:rPr lang="pt-BR" sz="1100">
                <a:latin typeface="Arial"/>
                <a:ea typeface="Arial"/>
                <a:cs typeface="Arial"/>
                <a:sym typeface="Arial"/>
              </a:rPr>
              <a:t>Cada zona de disponibilidade </a:t>
            </a:r>
            <a:r>
              <a:rPr b="0" i="0" lang="pt-BR" sz="1100">
                <a:solidFill>
                  <a:schemeClr val="dk1"/>
                </a:solidFill>
                <a:latin typeface="Arial"/>
                <a:ea typeface="Arial"/>
                <a:cs typeface="Arial"/>
                <a:sym typeface="Arial"/>
              </a:rPr>
              <a:t>pode incluir vários datacenters (normalmente três) e, em grande escala, eles podem incluir centenas de milhares de servidores. Elas são partições totalmente isoladas da infraestrutura global da AWS. </a:t>
            </a:r>
            <a:r>
              <a:rPr lang="pt-BR" sz="1100">
                <a:latin typeface="Arial"/>
                <a:ea typeface="Arial"/>
                <a:cs typeface="Arial"/>
                <a:sym typeface="Arial"/>
              </a:rPr>
              <a:t>As zonas de disponibilidade </a:t>
            </a:r>
            <a:r>
              <a:rPr b="0" i="0" lang="pt-BR" sz="1100">
                <a:solidFill>
                  <a:schemeClr val="dk1"/>
                </a:solidFill>
                <a:latin typeface="Arial"/>
                <a:ea typeface="Arial"/>
                <a:cs typeface="Arial"/>
                <a:sym typeface="Arial"/>
              </a:rPr>
              <a:t>têm sua própria infraestrutura de energia e são fisicamente separadas por muitos quilômetros de outras zonas de disponibilidade,</a:t>
            </a:r>
            <a:r>
              <a:rPr lang="pt-BR" sz="1100">
                <a:latin typeface="Arial"/>
                <a:ea typeface="Arial"/>
                <a:cs typeface="Arial"/>
                <a:sym typeface="Arial"/>
              </a:rPr>
              <a:t> </a:t>
            </a:r>
            <a:r>
              <a:rPr b="0" i="0" lang="pt-BR" sz="1100">
                <a:solidFill>
                  <a:schemeClr val="dk1"/>
                </a:solidFill>
                <a:latin typeface="Arial"/>
                <a:ea typeface="Arial"/>
                <a:cs typeface="Arial"/>
                <a:sym typeface="Arial"/>
              </a:rPr>
              <a:t>embora todas as zonas de disponibilidade estejam a 100 km umas das outras.</a:t>
            </a:r>
            <a:br>
              <a:rPr b="0" i="0" lang="pt-BR" sz="1100">
                <a:solidFill>
                  <a:schemeClr val="dk1"/>
                </a:solidFill>
                <a:latin typeface="Arial"/>
                <a:ea typeface="Arial"/>
                <a:cs typeface="Arial"/>
                <a:sym typeface="Arial"/>
              </a:rPr>
            </a:br>
            <a:endParaRPr b="0" i="0" sz="1100">
              <a:solidFill>
                <a:schemeClr val="dk1"/>
              </a:solidFill>
              <a:latin typeface="Arial"/>
              <a:ea typeface="Arial"/>
              <a:cs typeface="Arial"/>
              <a:sym typeface="Arial"/>
            </a:endParaRPr>
          </a:p>
          <a:p>
            <a:pPr indent="0" lvl="0" marL="0" rtl="0" algn="l">
              <a:spcBef>
                <a:spcPts val="0"/>
              </a:spcBef>
              <a:spcAft>
                <a:spcPts val="0"/>
              </a:spcAft>
              <a:buNone/>
            </a:pPr>
            <a:r>
              <a:rPr b="0" i="0" lang="pt-BR" sz="1100">
                <a:solidFill>
                  <a:schemeClr val="dk1"/>
                </a:solidFill>
                <a:latin typeface="Arial"/>
                <a:ea typeface="Arial"/>
                <a:cs typeface="Arial"/>
                <a:sym typeface="Arial"/>
              </a:rPr>
              <a:t>Todas as </a:t>
            </a:r>
            <a:r>
              <a:rPr lang="pt-BR" sz="1100">
                <a:latin typeface="Arial"/>
                <a:ea typeface="Arial"/>
                <a:cs typeface="Arial"/>
                <a:sym typeface="Arial"/>
              </a:rPr>
              <a:t>zonas de disponibilidade </a:t>
            </a:r>
            <a:r>
              <a:rPr b="0" i="0" lang="pt-BR" sz="1100">
                <a:solidFill>
                  <a:schemeClr val="dk1"/>
                </a:solidFill>
                <a:latin typeface="Arial"/>
                <a:ea typeface="Arial"/>
                <a:cs typeface="Arial"/>
                <a:sym typeface="Arial"/>
              </a:rPr>
              <a:t>são interconectadas com redes de alta largura de banda e baixa latência por meio de fibra dedicada totalmente redundante que fornece alta vazão</a:t>
            </a:r>
            <a:r>
              <a:rPr lang="pt-BR" sz="1100">
                <a:latin typeface="Arial"/>
                <a:ea typeface="Arial"/>
                <a:cs typeface="Arial"/>
                <a:sym typeface="Arial"/>
              </a:rPr>
              <a:t> </a:t>
            </a:r>
            <a:r>
              <a:rPr b="0" i="0" lang="pt-BR" sz="1100">
                <a:solidFill>
                  <a:schemeClr val="dk1"/>
                </a:solidFill>
                <a:latin typeface="Arial"/>
                <a:ea typeface="Arial"/>
                <a:cs typeface="Arial"/>
                <a:sym typeface="Arial"/>
              </a:rPr>
              <a:t>entre as zonas de disponibilidade. A rede realiza a replicação síncrona entre zonas de disponibilidade.</a:t>
            </a:r>
            <a:endParaRPr b="0" i="0" sz="1100">
              <a:solidFill>
                <a:schemeClr val="dk1"/>
              </a:solidFill>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0" i="0" lang="pt-BR" sz="1100">
                <a:solidFill>
                  <a:schemeClr val="dk1"/>
                </a:solidFill>
                <a:latin typeface="Arial"/>
                <a:ea typeface="Arial"/>
                <a:cs typeface="Arial"/>
                <a:sym typeface="Arial"/>
              </a:rPr>
              <a:t>As zonas de disponibilidade ajudam a criar aplicativos altamente disponíveis. Quando um aplicativo é particionado entre zonas de </a:t>
            </a:r>
            <a:r>
              <a:rPr lang="pt-BR" sz="1100">
                <a:latin typeface="Arial"/>
                <a:ea typeface="Arial"/>
                <a:cs typeface="Arial"/>
                <a:sym typeface="Arial"/>
              </a:rPr>
              <a:t>disponibilidade, </a:t>
            </a:r>
            <a:r>
              <a:rPr b="0" i="0" lang="pt-BR" sz="1100">
                <a:solidFill>
                  <a:schemeClr val="dk1"/>
                </a:solidFill>
                <a:latin typeface="Arial"/>
                <a:ea typeface="Arial"/>
                <a:cs typeface="Arial"/>
                <a:sym typeface="Arial"/>
              </a:rPr>
              <a:t>as empresas ficam melhor isoladas e protegidas contra problemas como relâmpagos, tornados, terremotos e muito mais.</a:t>
            </a:r>
            <a:endParaRPr sz="1100">
              <a:solidFill>
                <a:schemeClr val="dk1"/>
              </a:solidFill>
              <a:latin typeface="Arial"/>
              <a:ea typeface="Arial"/>
              <a:cs typeface="Arial"/>
              <a:sym typeface="Arial"/>
            </a:endParaRPr>
          </a:p>
          <a:p>
            <a:pPr indent="0" lvl="0" marL="0" rtl="0" algn="l">
              <a:spcBef>
                <a:spcPts val="0"/>
              </a:spcBef>
              <a:spcAft>
                <a:spcPts val="0"/>
              </a:spcAft>
              <a:buNone/>
            </a:pPr>
            <a:r>
              <a:rPr lang="pt-BR" sz="1100">
                <a:solidFill>
                  <a:schemeClr val="dk1"/>
                </a:solidFill>
                <a:latin typeface="Arial"/>
                <a:ea typeface="Arial"/>
                <a:cs typeface="Arial"/>
                <a:sym typeface="Arial"/>
              </a:rPr>
              <a:t> </a:t>
            </a:r>
            <a:endParaRPr/>
          </a:p>
          <a:p>
            <a:pPr indent="0" lvl="0" marL="0" rtl="0" algn="l">
              <a:spcBef>
                <a:spcPts val="0"/>
              </a:spcBef>
              <a:spcAft>
                <a:spcPts val="0"/>
              </a:spcAft>
              <a:buNone/>
            </a:pPr>
            <a:r>
              <a:rPr lang="pt-BR" sz="1100">
                <a:solidFill>
                  <a:schemeClr val="dk1"/>
                </a:solidFill>
                <a:latin typeface="Arial"/>
                <a:ea typeface="Arial"/>
                <a:cs typeface="Arial"/>
                <a:sym typeface="Arial"/>
              </a:rPr>
              <a:t>Você é responsável por selecionar as </a:t>
            </a:r>
            <a:r>
              <a:rPr lang="pt-BR" sz="1100">
                <a:latin typeface="Arial"/>
                <a:ea typeface="Arial"/>
                <a:cs typeface="Arial"/>
                <a:sym typeface="Arial"/>
              </a:rPr>
              <a:t>zonas de disponibilidade</a:t>
            </a:r>
            <a:r>
              <a:rPr lang="pt-BR" sz="1100">
                <a:solidFill>
                  <a:schemeClr val="dk1"/>
                </a:solidFill>
                <a:latin typeface="Arial"/>
                <a:ea typeface="Arial"/>
                <a:cs typeface="Arial"/>
                <a:sym typeface="Arial"/>
              </a:rPr>
              <a:t> onde seus sistemas residirão. Os sistemas podem abranger várias zonas de disponibilidade. A AWS recomenda a replicação entre zonas de disponibilidade para fins de resiliência. Você deve projetar os sistemas para sobreviverem a uma falha temporária ou prolongada de uma zona de disponibilidade se ocorrer um desastre.</a:t>
            </a:r>
            <a:endParaRPr b="0" i="0" sz="1100">
              <a:solidFill>
                <a:schemeClr val="dk1"/>
              </a:solidFill>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pic>
        <p:nvPicPr>
          <p:cNvPr id="14" name="Google Shape;14;p34"/>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5" name="Google Shape;15;p3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 name="Google Shape;17;p34"/>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3" name="Shape 73"/>
        <p:cNvGrpSpPr/>
        <p:nvPr/>
      </p:nvGrpSpPr>
      <p:grpSpPr>
        <a:xfrm>
          <a:off x="0" y="0"/>
          <a:ext cx="0" cy="0"/>
          <a:chOff x="0" y="0"/>
          <a:chExt cx="0" cy="0"/>
        </a:xfrm>
      </p:grpSpPr>
      <p:pic>
        <p:nvPicPr>
          <p:cNvPr id="74" name="Google Shape;74;p4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5" name="Google Shape;75;p4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77" name="Google Shape;77;p43"/>
          <p:cNvSpPr txBox="1"/>
          <p:nvPr>
            <p:ph idx="1"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3"/>
          <p:cNvSpPr txBox="1"/>
          <p:nvPr>
            <p:ph idx="2"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43"/>
          <p:cNvSpPr txBox="1"/>
          <p:nvPr>
            <p:ph idx="3"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3"/>
          <p:cNvSpPr txBox="1"/>
          <p:nvPr>
            <p:ph idx="4"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2" name="Google Shape;82;p4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83" name="Shape 83"/>
        <p:cNvGrpSpPr/>
        <p:nvPr/>
      </p:nvGrpSpPr>
      <p:grpSpPr>
        <a:xfrm>
          <a:off x="0" y="0"/>
          <a:ext cx="0" cy="0"/>
          <a:chOff x="0" y="0"/>
          <a:chExt cx="0" cy="0"/>
        </a:xfrm>
      </p:grpSpPr>
      <p:pic>
        <p:nvPicPr>
          <p:cNvPr id="84" name="Google Shape;84;p4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5" name="Google Shape;85;p4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4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87" name="Google Shape;87;p44"/>
          <p:cNvSpPr txBox="1"/>
          <p:nvPr>
            <p:ph idx="1"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4"/>
          <p:cNvSpPr txBox="1"/>
          <p:nvPr>
            <p:ph idx="2"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4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0" name="Google Shape;90;p4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91" name="Shape 91"/>
        <p:cNvGrpSpPr/>
        <p:nvPr/>
      </p:nvGrpSpPr>
      <p:grpSpPr>
        <a:xfrm>
          <a:off x="0" y="0"/>
          <a:ext cx="0" cy="0"/>
          <a:chOff x="0" y="0"/>
          <a:chExt cx="0" cy="0"/>
        </a:xfrm>
      </p:grpSpPr>
      <p:pic>
        <p:nvPicPr>
          <p:cNvPr id="92" name="Google Shape;92;p4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3" name="Google Shape;93;p4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45"/>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4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96" name="Google Shape;96;p4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7" name="Google Shape;97;p4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98" name="Shape 98"/>
        <p:cNvGrpSpPr/>
        <p:nvPr/>
      </p:nvGrpSpPr>
      <p:grpSpPr>
        <a:xfrm>
          <a:off x="0" y="0"/>
          <a:ext cx="0" cy="0"/>
          <a:chOff x="0" y="0"/>
          <a:chExt cx="0" cy="0"/>
        </a:xfrm>
      </p:grpSpPr>
      <p:pic>
        <p:nvPicPr>
          <p:cNvPr id="99" name="Google Shape;99;p4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0" name="Google Shape;100;p4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46"/>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4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03" name="Google Shape;103;p46"/>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4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5" name="Google Shape;105;p4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106" name="Shape 106"/>
        <p:cNvGrpSpPr/>
        <p:nvPr/>
      </p:nvGrpSpPr>
      <p:grpSpPr>
        <a:xfrm>
          <a:off x="0" y="0"/>
          <a:ext cx="0" cy="0"/>
          <a:chOff x="0" y="0"/>
          <a:chExt cx="0" cy="0"/>
        </a:xfrm>
      </p:grpSpPr>
      <p:pic>
        <p:nvPicPr>
          <p:cNvPr id="107" name="Google Shape;107;p4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8" name="Google Shape;108;p4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10" name="Google Shape;110;p47"/>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47"/>
          <p:cNvSpPr/>
          <p:nvPr>
            <p:ph idx="2" type="pic"/>
          </p:nvPr>
        </p:nvSpPr>
        <p:spPr>
          <a:xfrm>
            <a:off x="419100" y="1524000"/>
            <a:ext cx="2679192" cy="2103120"/>
          </a:xfrm>
          <a:prstGeom prst="rect">
            <a:avLst/>
          </a:prstGeom>
          <a:noFill/>
          <a:ln>
            <a:noFill/>
          </a:ln>
        </p:spPr>
      </p:sp>
      <p:sp>
        <p:nvSpPr>
          <p:cNvPr id="112" name="Google Shape;112;p47"/>
          <p:cNvSpPr txBox="1"/>
          <p:nvPr>
            <p:ph idx="3"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47"/>
          <p:cNvSpPr/>
          <p:nvPr>
            <p:ph idx="4" type="pic"/>
          </p:nvPr>
        </p:nvSpPr>
        <p:spPr>
          <a:xfrm>
            <a:off x="9093708" y="1524000"/>
            <a:ext cx="2679192" cy="2103120"/>
          </a:xfrm>
          <a:prstGeom prst="rect">
            <a:avLst/>
          </a:prstGeom>
          <a:noFill/>
          <a:ln>
            <a:noFill/>
          </a:ln>
        </p:spPr>
      </p:sp>
      <p:sp>
        <p:nvSpPr>
          <p:cNvPr id="114" name="Google Shape;114;p47"/>
          <p:cNvSpPr txBox="1"/>
          <p:nvPr>
            <p:ph idx="5"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47"/>
          <p:cNvSpPr/>
          <p:nvPr>
            <p:ph idx="6" type="pic"/>
          </p:nvPr>
        </p:nvSpPr>
        <p:spPr>
          <a:xfrm>
            <a:off x="6210469" y="1524000"/>
            <a:ext cx="2679192" cy="2103120"/>
          </a:xfrm>
          <a:prstGeom prst="rect">
            <a:avLst/>
          </a:prstGeom>
          <a:noFill/>
          <a:ln>
            <a:noFill/>
          </a:ln>
        </p:spPr>
      </p:sp>
      <p:sp>
        <p:nvSpPr>
          <p:cNvPr id="116" name="Google Shape;116;p47"/>
          <p:cNvSpPr txBox="1"/>
          <p:nvPr>
            <p:ph idx="7"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47"/>
          <p:cNvSpPr/>
          <p:nvPr>
            <p:ph idx="8" type="pic"/>
          </p:nvPr>
        </p:nvSpPr>
        <p:spPr>
          <a:xfrm>
            <a:off x="3322302" y="1524000"/>
            <a:ext cx="2679192" cy="2103120"/>
          </a:xfrm>
          <a:prstGeom prst="rect">
            <a:avLst/>
          </a:prstGeom>
          <a:noFill/>
          <a:ln>
            <a:noFill/>
          </a:ln>
        </p:spPr>
      </p:sp>
      <p:sp>
        <p:nvSpPr>
          <p:cNvPr id="118" name="Google Shape;118;p4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19" name="Google Shape;119;p4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20" name="Shape 120"/>
        <p:cNvGrpSpPr/>
        <p:nvPr/>
      </p:nvGrpSpPr>
      <p:grpSpPr>
        <a:xfrm>
          <a:off x="0" y="0"/>
          <a:ext cx="0" cy="0"/>
          <a:chOff x="0" y="0"/>
          <a:chExt cx="0" cy="0"/>
        </a:xfrm>
      </p:grpSpPr>
      <p:pic>
        <p:nvPicPr>
          <p:cNvPr id="121" name="Google Shape;121;p4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22" name="Google Shape;122;p4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4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24" name="Google Shape;124;p48"/>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48"/>
          <p:cNvSpPr/>
          <p:nvPr>
            <p:ph idx="2" type="pic"/>
          </p:nvPr>
        </p:nvSpPr>
        <p:spPr>
          <a:xfrm>
            <a:off x="419100" y="1524000"/>
            <a:ext cx="3611880" cy="1755648"/>
          </a:xfrm>
          <a:prstGeom prst="rect">
            <a:avLst/>
          </a:prstGeom>
          <a:noFill/>
          <a:ln>
            <a:noFill/>
          </a:ln>
        </p:spPr>
      </p:sp>
      <p:sp>
        <p:nvSpPr>
          <p:cNvPr id="126" name="Google Shape;126;p48"/>
          <p:cNvSpPr txBox="1"/>
          <p:nvPr>
            <p:ph idx="3"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48"/>
          <p:cNvSpPr/>
          <p:nvPr>
            <p:ph idx="4" type="pic"/>
          </p:nvPr>
        </p:nvSpPr>
        <p:spPr>
          <a:xfrm>
            <a:off x="8161020" y="1524000"/>
            <a:ext cx="3611880" cy="1755648"/>
          </a:xfrm>
          <a:prstGeom prst="rect">
            <a:avLst/>
          </a:prstGeom>
          <a:noFill/>
          <a:ln>
            <a:noFill/>
          </a:ln>
        </p:spPr>
      </p:sp>
      <p:sp>
        <p:nvSpPr>
          <p:cNvPr id="128" name="Google Shape;128;p48"/>
          <p:cNvSpPr txBox="1"/>
          <p:nvPr>
            <p:ph idx="5"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48"/>
          <p:cNvSpPr/>
          <p:nvPr>
            <p:ph idx="6" type="pic"/>
          </p:nvPr>
        </p:nvSpPr>
        <p:spPr>
          <a:xfrm>
            <a:off x="4301536" y="1524000"/>
            <a:ext cx="3611880" cy="1755648"/>
          </a:xfrm>
          <a:prstGeom prst="rect">
            <a:avLst/>
          </a:prstGeom>
          <a:noFill/>
          <a:ln>
            <a:noFill/>
          </a:ln>
        </p:spPr>
      </p:sp>
      <p:sp>
        <p:nvSpPr>
          <p:cNvPr id="130" name="Google Shape;130;p48"/>
          <p:cNvSpPr txBox="1"/>
          <p:nvPr>
            <p:ph idx="7"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48"/>
          <p:cNvSpPr/>
          <p:nvPr>
            <p:ph idx="8" type="pic"/>
          </p:nvPr>
        </p:nvSpPr>
        <p:spPr>
          <a:xfrm>
            <a:off x="419100" y="3934689"/>
            <a:ext cx="3611880" cy="1755648"/>
          </a:xfrm>
          <a:prstGeom prst="rect">
            <a:avLst/>
          </a:prstGeom>
          <a:noFill/>
          <a:ln>
            <a:noFill/>
          </a:ln>
        </p:spPr>
      </p:sp>
      <p:sp>
        <p:nvSpPr>
          <p:cNvPr id="132" name="Google Shape;132;p48"/>
          <p:cNvSpPr txBox="1"/>
          <p:nvPr>
            <p:ph idx="9"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48"/>
          <p:cNvSpPr/>
          <p:nvPr>
            <p:ph idx="13" type="pic"/>
          </p:nvPr>
        </p:nvSpPr>
        <p:spPr>
          <a:xfrm>
            <a:off x="8161020" y="3934689"/>
            <a:ext cx="3611880" cy="1755648"/>
          </a:xfrm>
          <a:prstGeom prst="rect">
            <a:avLst/>
          </a:prstGeom>
          <a:noFill/>
          <a:ln>
            <a:noFill/>
          </a:ln>
        </p:spPr>
      </p:sp>
      <p:sp>
        <p:nvSpPr>
          <p:cNvPr id="134" name="Google Shape;134;p48"/>
          <p:cNvSpPr txBox="1"/>
          <p:nvPr>
            <p:ph idx="14"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48"/>
          <p:cNvSpPr/>
          <p:nvPr>
            <p:ph idx="15" type="pic"/>
          </p:nvPr>
        </p:nvSpPr>
        <p:spPr>
          <a:xfrm>
            <a:off x="4301536" y="3934689"/>
            <a:ext cx="3611880" cy="1755648"/>
          </a:xfrm>
          <a:prstGeom prst="rect">
            <a:avLst/>
          </a:prstGeom>
          <a:noFill/>
          <a:ln>
            <a:noFill/>
          </a:ln>
        </p:spPr>
      </p:sp>
      <p:sp>
        <p:nvSpPr>
          <p:cNvPr id="136" name="Google Shape;136;p4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37" name="Google Shape;137;p48"/>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38" name="Shape 138"/>
        <p:cNvGrpSpPr/>
        <p:nvPr/>
      </p:nvGrpSpPr>
      <p:grpSpPr>
        <a:xfrm>
          <a:off x="0" y="0"/>
          <a:ext cx="0" cy="0"/>
          <a:chOff x="0" y="0"/>
          <a:chExt cx="0" cy="0"/>
        </a:xfrm>
      </p:grpSpPr>
      <p:sp>
        <p:nvSpPr>
          <p:cNvPr id="139" name="Google Shape;139;p49"/>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49"/>
          <p:cNvSpPr/>
          <p:nvPr>
            <p:ph idx="2" type="pic"/>
          </p:nvPr>
        </p:nvSpPr>
        <p:spPr>
          <a:xfrm>
            <a:off x="1069259" y="2626296"/>
            <a:ext cx="1188720" cy="1188720"/>
          </a:xfrm>
          <a:prstGeom prst="rect">
            <a:avLst/>
          </a:prstGeom>
          <a:noFill/>
          <a:ln>
            <a:noFill/>
          </a:ln>
        </p:spPr>
      </p:sp>
      <p:sp>
        <p:nvSpPr>
          <p:cNvPr id="141" name="Google Shape;141;p49"/>
          <p:cNvSpPr txBox="1"/>
          <p:nvPr>
            <p:ph idx="3"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49"/>
          <p:cNvSpPr txBox="1"/>
          <p:nvPr>
            <p:ph idx="4"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49"/>
          <p:cNvSpPr txBox="1"/>
          <p:nvPr>
            <p:ph idx="5"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49"/>
          <p:cNvSpPr/>
          <p:nvPr>
            <p:ph idx="6" type="pic"/>
          </p:nvPr>
        </p:nvSpPr>
        <p:spPr>
          <a:xfrm>
            <a:off x="4049966" y="2626296"/>
            <a:ext cx="1188720" cy="1188720"/>
          </a:xfrm>
          <a:prstGeom prst="rect">
            <a:avLst/>
          </a:prstGeom>
          <a:noFill/>
          <a:ln>
            <a:noFill/>
          </a:ln>
        </p:spPr>
      </p:sp>
      <p:sp>
        <p:nvSpPr>
          <p:cNvPr id="145" name="Google Shape;145;p49"/>
          <p:cNvSpPr/>
          <p:nvPr>
            <p:ph idx="7" type="pic"/>
          </p:nvPr>
        </p:nvSpPr>
        <p:spPr>
          <a:xfrm>
            <a:off x="6911919" y="2626296"/>
            <a:ext cx="1188720" cy="1188720"/>
          </a:xfrm>
          <a:prstGeom prst="rect">
            <a:avLst/>
          </a:prstGeom>
          <a:noFill/>
          <a:ln>
            <a:noFill/>
          </a:ln>
        </p:spPr>
      </p:sp>
      <p:sp>
        <p:nvSpPr>
          <p:cNvPr id="146" name="Google Shape;146;p49"/>
          <p:cNvSpPr/>
          <p:nvPr>
            <p:ph idx="8" type="pic"/>
          </p:nvPr>
        </p:nvSpPr>
        <p:spPr>
          <a:xfrm>
            <a:off x="9773872" y="2626296"/>
            <a:ext cx="1188720" cy="1188720"/>
          </a:xfrm>
          <a:prstGeom prst="rect">
            <a:avLst/>
          </a:prstGeom>
          <a:noFill/>
          <a:ln>
            <a:noFill/>
          </a:ln>
        </p:spPr>
      </p:sp>
      <p:sp>
        <p:nvSpPr>
          <p:cNvPr id="147" name="Google Shape;147;p49"/>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48" name="Google Shape;148;p49"/>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pic>
        <p:nvPicPr>
          <p:cNvPr id="149" name="Google Shape;149;p49"/>
          <p:cNvPicPr preferRelativeResize="0"/>
          <p:nvPr/>
        </p:nvPicPr>
        <p:blipFill rotWithShape="1">
          <a:blip r:embed="rId3">
            <a:alphaModFix/>
          </a:blip>
          <a:srcRect b="3809" l="75552" r="3438" t="60520"/>
          <a:stretch/>
        </p:blipFill>
        <p:spPr>
          <a:xfrm rot="10800000">
            <a:off x="-1" y="-2"/>
            <a:ext cx="2268187" cy="2166103"/>
          </a:xfrm>
          <a:prstGeom prst="rect">
            <a:avLst/>
          </a:prstGeom>
          <a:noFill/>
          <a:ln>
            <a:noFill/>
          </a:ln>
        </p:spPr>
      </p:pic>
      <p:sp>
        <p:nvSpPr>
          <p:cNvPr id="150" name="Google Shape;150;p4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51" name="Shape 151"/>
        <p:cNvGrpSpPr/>
        <p:nvPr/>
      </p:nvGrpSpPr>
      <p:grpSpPr>
        <a:xfrm>
          <a:off x="0" y="0"/>
          <a:ext cx="0" cy="0"/>
          <a:chOff x="0" y="0"/>
          <a:chExt cx="0" cy="0"/>
        </a:xfrm>
      </p:grpSpPr>
      <p:sp>
        <p:nvSpPr>
          <p:cNvPr id="152" name="Google Shape;152;p50"/>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53" name="Google Shape;153;p50"/>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4" name="Google Shape;154;p50"/>
          <p:cNvPicPr preferRelativeResize="0"/>
          <p:nvPr/>
        </p:nvPicPr>
        <p:blipFill rotWithShape="1">
          <a:blip r:embed="rId2">
            <a:alphaModFix/>
          </a:blip>
          <a:srcRect b="0" l="0" r="0" t="0"/>
          <a:stretch/>
        </p:blipFill>
        <p:spPr>
          <a:xfrm>
            <a:off x="2469" y="5"/>
            <a:ext cx="12188952" cy="1143000"/>
          </a:xfrm>
          <a:prstGeom prst="rect">
            <a:avLst/>
          </a:prstGeom>
          <a:noFill/>
          <a:ln>
            <a:noFill/>
          </a:ln>
        </p:spPr>
      </p:pic>
      <p:pic>
        <p:nvPicPr>
          <p:cNvPr id="155" name="Google Shape;155;p50"/>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56" name="Google Shape;156;p5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57" name="Shape 157"/>
        <p:cNvGrpSpPr/>
        <p:nvPr/>
      </p:nvGrpSpPr>
      <p:grpSpPr>
        <a:xfrm>
          <a:off x="0" y="0"/>
          <a:ext cx="0" cy="0"/>
          <a:chOff x="0" y="0"/>
          <a:chExt cx="0" cy="0"/>
        </a:xfrm>
      </p:grpSpPr>
      <p:pic>
        <p:nvPicPr>
          <p:cNvPr id="158" name="Google Shape;158;p5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59" name="Google Shape;159;p5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51"/>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1"/>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pic>
        <p:nvPicPr>
          <p:cNvPr id="162" name="Google Shape;162;p51"/>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63" name="Shape 163"/>
        <p:cNvGrpSpPr/>
        <p:nvPr/>
      </p:nvGrpSpPr>
      <p:grpSpPr>
        <a:xfrm>
          <a:off x="0" y="0"/>
          <a:ext cx="0" cy="0"/>
          <a:chOff x="0" y="0"/>
          <a:chExt cx="0" cy="0"/>
        </a:xfrm>
      </p:grpSpPr>
      <p:pic>
        <p:nvPicPr>
          <p:cNvPr id="164" name="Google Shape;164;p5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5" name="Google Shape;165;p5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52"/>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52"/>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pic>
        <p:nvPicPr>
          <p:cNvPr id="168" name="Google Shape;168;p52"/>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8" name="Shape 18"/>
        <p:cNvGrpSpPr/>
        <p:nvPr/>
      </p:nvGrpSpPr>
      <p:grpSpPr>
        <a:xfrm>
          <a:off x="0" y="0"/>
          <a:ext cx="0" cy="0"/>
          <a:chOff x="0" y="0"/>
          <a:chExt cx="0" cy="0"/>
        </a:xfrm>
      </p:grpSpPr>
      <p:pic>
        <p:nvPicPr>
          <p:cNvPr id="19" name="Google Shape;19;p3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0" name="Google Shape;20;p3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5"/>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23" name="Google Shape;23;p35"/>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 name="Google Shape;25;p3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169" name="Shape 169"/>
        <p:cNvGrpSpPr/>
        <p:nvPr/>
      </p:nvGrpSpPr>
      <p:grpSpPr>
        <a:xfrm>
          <a:off x="0" y="0"/>
          <a:ext cx="0" cy="0"/>
          <a:chOff x="0" y="0"/>
          <a:chExt cx="0" cy="0"/>
        </a:xfrm>
      </p:grpSpPr>
      <p:sp>
        <p:nvSpPr>
          <p:cNvPr id="170" name="Google Shape;170;p5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5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72" name="Google Shape;172;p53"/>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173" name="Google Shape;173;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74" name="Shape 174"/>
        <p:cNvGrpSpPr/>
        <p:nvPr/>
      </p:nvGrpSpPr>
      <p:grpSpPr>
        <a:xfrm>
          <a:off x="0" y="0"/>
          <a:ext cx="0" cy="0"/>
          <a:chOff x="0" y="0"/>
          <a:chExt cx="0" cy="0"/>
        </a:xfrm>
      </p:grpSpPr>
      <p:sp>
        <p:nvSpPr>
          <p:cNvPr id="175" name="Google Shape;175;p54"/>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5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pic>
        <p:nvPicPr>
          <p:cNvPr id="177" name="Google Shape;177;p54"/>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78" name="Shape 178"/>
        <p:cNvGrpSpPr/>
        <p:nvPr/>
      </p:nvGrpSpPr>
      <p:grpSpPr>
        <a:xfrm>
          <a:off x="0" y="0"/>
          <a:ext cx="0" cy="0"/>
          <a:chOff x="0" y="0"/>
          <a:chExt cx="0" cy="0"/>
        </a:xfrm>
      </p:grpSpPr>
      <p:sp>
        <p:nvSpPr>
          <p:cNvPr id="179" name="Google Shape;179;p55"/>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55"/>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81" name="Google Shape;181;p55"/>
          <p:cNvSpPr txBox="1"/>
          <p:nvPr>
            <p:ph idx="1"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55"/>
          <p:cNvSpPr txBox="1"/>
          <p:nvPr>
            <p:ph idx="2"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55"/>
          <p:cNvSpPr txBox="1"/>
          <p:nvPr>
            <p:ph idx="3"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55"/>
          <p:cNvSpPr txBox="1"/>
          <p:nvPr>
            <p:ph idx="4"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55"/>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6" name="Google Shape;186;p55"/>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7" name="Google Shape;187;p55"/>
          <p:cNvSpPr txBox="1"/>
          <p:nvPr>
            <p:ph idx="5"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55"/>
          <p:cNvSpPr txBox="1"/>
          <p:nvPr>
            <p:ph idx="6"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55"/>
          <p:cNvSpPr txBox="1"/>
          <p:nvPr>
            <p:ph idx="7"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55"/>
          <p:cNvSpPr txBox="1"/>
          <p:nvPr>
            <p:ph idx="8"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55"/>
          <p:cNvSpPr txBox="1"/>
          <p:nvPr>
            <p:ph idx="9"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2" name="Google Shape;192;p55"/>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193" name="Google Shape;193;p55"/>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55"/>
          <p:cNvSpPr txBox="1"/>
          <p:nvPr>
            <p:ph idx="13"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55"/>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baseline="30000" i="0" lang="pt-BR" sz="14400" u="none" cap="none" strike="noStrike">
                <a:solidFill>
                  <a:schemeClr val="lt1"/>
                </a:solidFill>
                <a:latin typeface="Arial"/>
                <a:ea typeface="Arial"/>
                <a:cs typeface="Arial"/>
                <a:sym typeface="Arial"/>
              </a:rPr>
              <a:t>“</a:t>
            </a:r>
            <a:endParaRPr b="0" i="0" sz="14400" u="none" cap="none" strike="noStrike">
              <a:solidFill>
                <a:schemeClr val="lt1"/>
              </a:solidFill>
              <a:latin typeface="Arial"/>
              <a:ea typeface="Arial"/>
              <a:cs typeface="Arial"/>
              <a:sym typeface="Arial"/>
            </a:endParaRPr>
          </a:p>
        </p:txBody>
      </p:sp>
      <p:sp>
        <p:nvSpPr>
          <p:cNvPr id="196" name="Google Shape;196;p55"/>
          <p:cNvSpPr txBox="1"/>
          <p:nvPr>
            <p:ph idx="14"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55"/>
          <p:cNvSpPr txBox="1"/>
          <p:nvPr>
            <p:ph idx="15"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198" name="Shape 198"/>
        <p:cNvGrpSpPr/>
        <p:nvPr/>
      </p:nvGrpSpPr>
      <p:grpSpPr>
        <a:xfrm>
          <a:off x="0" y="0"/>
          <a:ext cx="0" cy="0"/>
          <a:chOff x="0" y="0"/>
          <a:chExt cx="0" cy="0"/>
        </a:xfrm>
      </p:grpSpPr>
      <p:sp>
        <p:nvSpPr>
          <p:cNvPr id="199" name="Google Shape;199;p56"/>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56"/>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1" name="Google Shape;201;p56"/>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56"/>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56"/>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26" name="Shape 26"/>
        <p:cNvGrpSpPr/>
        <p:nvPr/>
      </p:nvGrpSpPr>
      <p:grpSpPr>
        <a:xfrm>
          <a:off x="0" y="0"/>
          <a:ext cx="0" cy="0"/>
          <a:chOff x="0" y="0"/>
          <a:chExt cx="0" cy="0"/>
        </a:xfrm>
      </p:grpSpPr>
      <p:pic>
        <p:nvPicPr>
          <p:cNvPr id="27" name="Google Shape;27;p3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8" name="Google Shape;28;p3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6"/>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 name="Google Shape;30;p3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31" name="Google Shape;31;p3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32" name="Google Shape;32;p3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 name="Shape 33"/>
        <p:cNvGrpSpPr/>
        <p:nvPr/>
      </p:nvGrpSpPr>
      <p:grpSpPr>
        <a:xfrm>
          <a:off x="0" y="0"/>
          <a:ext cx="0" cy="0"/>
          <a:chOff x="0" y="0"/>
          <a:chExt cx="0" cy="0"/>
        </a:xfrm>
      </p:grpSpPr>
      <p:sp>
        <p:nvSpPr>
          <p:cNvPr id="34" name="Google Shape;34;p37"/>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 name="Google Shape;35;p37"/>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7"/>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8" name="Google Shape;38;p37"/>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39" name="Shape 39"/>
        <p:cNvGrpSpPr/>
        <p:nvPr/>
      </p:nvGrpSpPr>
      <p:grpSpPr>
        <a:xfrm>
          <a:off x="0" y="0"/>
          <a:ext cx="0" cy="0"/>
          <a:chOff x="0" y="0"/>
          <a:chExt cx="0" cy="0"/>
        </a:xfrm>
      </p:grpSpPr>
      <p:sp>
        <p:nvSpPr>
          <p:cNvPr id="40" name="Google Shape;40;p38"/>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41" name="Google Shape;41;p38"/>
          <p:cNvPicPr preferRelativeResize="0"/>
          <p:nvPr/>
        </p:nvPicPr>
        <p:blipFill rotWithShape="1">
          <a:blip r:embed="rId2">
            <a:alphaModFix/>
          </a:blip>
          <a:srcRect b="21596" l="39690" r="5227" t="3208"/>
          <a:stretch/>
        </p:blipFill>
        <p:spPr>
          <a:xfrm>
            <a:off x="588712" y="3159360"/>
            <a:ext cx="4537048" cy="3716132"/>
          </a:xfrm>
          <a:prstGeom prst="rect">
            <a:avLst/>
          </a:prstGeom>
          <a:noFill/>
          <a:ln>
            <a:noFill/>
          </a:ln>
        </p:spPr>
      </p:pic>
      <p:sp>
        <p:nvSpPr>
          <p:cNvPr id="42" name="Google Shape;42;p38"/>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8"/>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0" i="0" sz="900" u="none" cap="none" strike="noStrike">
                <a:solidFill>
                  <a:schemeClr val="lt1"/>
                </a:solidFill>
                <a:latin typeface="Arial"/>
                <a:ea typeface="Arial"/>
                <a:cs typeface="Arial"/>
                <a:sym typeface="Arial"/>
              </a:defRPr>
            </a:lvl1pPr>
            <a:lvl2pPr indent="0" lvl="1" marL="0" marR="0" algn="l">
              <a:spcBef>
                <a:spcPts val="0"/>
              </a:spcBef>
              <a:buNone/>
              <a:defRPr b="0" i="0" sz="900" u="none" cap="none" strike="noStrike">
                <a:solidFill>
                  <a:schemeClr val="lt1"/>
                </a:solidFill>
                <a:latin typeface="Arial"/>
                <a:ea typeface="Arial"/>
                <a:cs typeface="Arial"/>
                <a:sym typeface="Arial"/>
              </a:defRPr>
            </a:lvl2pPr>
            <a:lvl3pPr indent="0" lvl="2" marL="0" marR="0" algn="l">
              <a:spcBef>
                <a:spcPts val="0"/>
              </a:spcBef>
              <a:buNone/>
              <a:defRPr b="0" i="0" sz="900" u="none" cap="none" strike="noStrike">
                <a:solidFill>
                  <a:schemeClr val="lt1"/>
                </a:solidFill>
                <a:latin typeface="Arial"/>
                <a:ea typeface="Arial"/>
                <a:cs typeface="Arial"/>
                <a:sym typeface="Arial"/>
              </a:defRPr>
            </a:lvl3pPr>
            <a:lvl4pPr indent="0" lvl="3" marL="0" marR="0" algn="l">
              <a:spcBef>
                <a:spcPts val="0"/>
              </a:spcBef>
              <a:buNone/>
              <a:defRPr b="0" i="0" sz="900" u="none" cap="none" strike="noStrike">
                <a:solidFill>
                  <a:schemeClr val="lt1"/>
                </a:solidFill>
                <a:latin typeface="Arial"/>
                <a:ea typeface="Arial"/>
                <a:cs typeface="Arial"/>
                <a:sym typeface="Arial"/>
              </a:defRPr>
            </a:lvl4pPr>
            <a:lvl5pPr indent="0" lvl="4" marL="0" marR="0" algn="l">
              <a:spcBef>
                <a:spcPts val="0"/>
              </a:spcBef>
              <a:buNone/>
              <a:defRPr b="0" i="0" sz="900" u="none" cap="none" strike="noStrike">
                <a:solidFill>
                  <a:schemeClr val="lt1"/>
                </a:solidFill>
                <a:latin typeface="Arial"/>
                <a:ea typeface="Arial"/>
                <a:cs typeface="Arial"/>
                <a:sym typeface="Arial"/>
              </a:defRPr>
            </a:lvl5pPr>
            <a:lvl6pPr indent="0" lvl="5" marL="0" marR="0" algn="l">
              <a:spcBef>
                <a:spcPts val="0"/>
              </a:spcBef>
              <a:buNone/>
              <a:defRPr b="0" i="0" sz="900" u="none" cap="none" strike="noStrike">
                <a:solidFill>
                  <a:schemeClr val="lt1"/>
                </a:solidFill>
                <a:latin typeface="Arial"/>
                <a:ea typeface="Arial"/>
                <a:cs typeface="Arial"/>
                <a:sym typeface="Arial"/>
              </a:defRPr>
            </a:lvl6pPr>
            <a:lvl7pPr indent="0" lvl="6" marL="0" marR="0" algn="l">
              <a:spcBef>
                <a:spcPts val="0"/>
              </a:spcBef>
              <a:buNone/>
              <a:defRPr b="0" i="0" sz="900" u="none" cap="none" strike="noStrike">
                <a:solidFill>
                  <a:schemeClr val="lt1"/>
                </a:solidFill>
                <a:latin typeface="Arial"/>
                <a:ea typeface="Arial"/>
                <a:cs typeface="Arial"/>
                <a:sym typeface="Arial"/>
              </a:defRPr>
            </a:lvl7pPr>
            <a:lvl8pPr indent="0" lvl="7" marL="0" marR="0" algn="l">
              <a:spcBef>
                <a:spcPts val="0"/>
              </a:spcBef>
              <a:buNone/>
              <a:defRPr b="0" i="0" sz="900" u="none" cap="none" strike="noStrike">
                <a:solidFill>
                  <a:schemeClr val="lt1"/>
                </a:solidFill>
                <a:latin typeface="Arial"/>
                <a:ea typeface="Arial"/>
                <a:cs typeface="Arial"/>
                <a:sym typeface="Arial"/>
              </a:defRPr>
            </a:lvl8pPr>
            <a:lvl9pPr indent="0" lvl="8" marL="0" marR="0" algn="l">
              <a:spcBef>
                <a:spcPts val="0"/>
              </a:spcBef>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
        <p:nvSpPr>
          <p:cNvPr id="45" name="Google Shape;45;p38"/>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 name="Google Shape;46;p38"/>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 name="Shape 47"/>
        <p:cNvGrpSpPr/>
        <p:nvPr/>
      </p:nvGrpSpPr>
      <p:grpSpPr>
        <a:xfrm>
          <a:off x="0" y="0"/>
          <a:ext cx="0" cy="0"/>
          <a:chOff x="0" y="0"/>
          <a:chExt cx="0" cy="0"/>
        </a:xfrm>
      </p:grpSpPr>
      <p:pic>
        <p:nvPicPr>
          <p:cNvPr id="48" name="Google Shape;48;p3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49" name="Google Shape;49;p3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51" name="Google Shape;51;p3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 name="Google Shape;52;p3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3" name="Shape 53"/>
        <p:cNvGrpSpPr/>
        <p:nvPr/>
      </p:nvGrpSpPr>
      <p:grpSpPr>
        <a:xfrm>
          <a:off x="0" y="0"/>
          <a:ext cx="0" cy="0"/>
          <a:chOff x="0" y="0"/>
          <a:chExt cx="0" cy="0"/>
        </a:xfrm>
      </p:grpSpPr>
      <p:pic>
        <p:nvPicPr>
          <p:cNvPr id="54" name="Google Shape;54;p40"/>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55" name="Google Shape;55;p40"/>
          <p:cNvSpPr txBox="1"/>
          <p:nvPr/>
        </p:nvSpPr>
        <p:spPr>
          <a:xfrm>
            <a:off x="423968" y="6089839"/>
            <a:ext cx="8921913"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pt-BR" sz="900" u="none" cap="none" strike="noStrike">
                <a:solidFill>
                  <a:schemeClr val="lt1"/>
                </a:solidFill>
                <a:latin typeface="Arial"/>
                <a:ea typeface="Arial"/>
                <a:cs typeface="Arial"/>
                <a:sym typeface="Arial"/>
              </a:rPr>
              <a:t>© 2019 Amazon Web Services, Inc. ou suas afiliadas. Todos os direitos reservados. Este trabalho não pode ser reproduzido ou redistribuído, no todo ou em parte, sem a permissão prévia por escrito da Amazon Web Services, Inc. É proibido copiar, emprestar ou vender para fins comerciais. Para correções ou comentários sobre o curso, envie um e-mail para: </a:t>
            </a:r>
            <a:r>
              <a:rPr b="0" i="0" lang="pt-BR" sz="900" u="sng" cap="none" strike="noStrike">
                <a:solidFill>
                  <a:schemeClr val="lt1"/>
                </a:solidFill>
                <a:latin typeface="Arial"/>
                <a:ea typeface="Arial"/>
                <a:cs typeface="Arial"/>
                <a:sym typeface="Arial"/>
              </a:rPr>
              <a:t>aws-course-feedback@amazon.com</a:t>
            </a:r>
            <a:r>
              <a:rPr b="0" i="0" lang="pt-BR" sz="900" u="none" cap="none" strike="noStrike">
                <a:solidFill>
                  <a:schemeClr val="lt1"/>
                </a:solidFill>
                <a:latin typeface="Arial"/>
                <a:ea typeface="Arial"/>
                <a:cs typeface="Arial"/>
                <a:sym typeface="Arial"/>
              </a:rPr>
              <a:t>. Para todas as outras perguntas, entre em contato conosco em: </a:t>
            </a:r>
            <a:r>
              <a:rPr b="0" i="0" lang="pt-BR" sz="900" u="sng" cap="none" strike="noStrike">
                <a:solidFill>
                  <a:schemeClr val="lt1"/>
                </a:solidFill>
                <a:latin typeface="Arial"/>
                <a:ea typeface="Arial"/>
                <a:cs typeface="Arial"/>
                <a:sym typeface="Arial"/>
              </a:rPr>
              <a:t>https://aws.amazon.com/contact-us/aws-training/</a:t>
            </a:r>
            <a:r>
              <a:rPr b="0" i="0" lang="pt-BR" sz="900" u="none" cap="none" strike="noStrike">
                <a:solidFill>
                  <a:schemeClr val="lt1"/>
                </a:solidFill>
                <a:latin typeface="Arial"/>
                <a:ea typeface="Arial"/>
                <a:cs typeface="Arial"/>
                <a:sym typeface="Arial"/>
              </a:rPr>
              <a:t>. Todas as marcas comerciais pertencem a seus proprietários.</a:t>
            </a:r>
            <a:endParaRPr/>
          </a:p>
          <a:p>
            <a:pPr indent="0" lvl="0" marL="0" marR="0" rtl="0" algn="just">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6" name="Google Shape;56;p4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 name="Google Shape;57;p40"/>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58" name="Shape 58"/>
        <p:cNvGrpSpPr/>
        <p:nvPr/>
      </p:nvGrpSpPr>
      <p:grpSpPr>
        <a:xfrm>
          <a:off x="0" y="0"/>
          <a:ext cx="0" cy="0"/>
          <a:chOff x="0" y="0"/>
          <a:chExt cx="0" cy="0"/>
        </a:xfrm>
      </p:grpSpPr>
      <p:sp>
        <p:nvSpPr>
          <p:cNvPr id="59" name="Google Shape;59;p41"/>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pic>
        <p:nvPicPr>
          <p:cNvPr id="62" name="Google Shape;62;p41"/>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63" name="Google Shape;63;p41"/>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4" name="Shape 64"/>
        <p:cNvGrpSpPr/>
        <p:nvPr/>
      </p:nvGrpSpPr>
      <p:grpSpPr>
        <a:xfrm>
          <a:off x="0" y="0"/>
          <a:ext cx="0" cy="0"/>
          <a:chOff x="0" y="0"/>
          <a:chExt cx="0" cy="0"/>
        </a:xfrm>
      </p:grpSpPr>
      <p:pic>
        <p:nvPicPr>
          <p:cNvPr id="65" name="Google Shape;65;p4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66" name="Google Shape;66;p42"/>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2"/>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4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69" name="Google Shape;69;p42"/>
          <p:cNvSpPr txBox="1"/>
          <p:nvPr>
            <p:ph idx="2"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42"/>
          <p:cNvSpPr txBox="1"/>
          <p:nvPr>
            <p:ph idx="3"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2" name="Google Shape;72;p4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33"/>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33"/>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 name="Google Shape;11;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12" name="Google Shape;12;p33"/>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jpg"/><Relationship Id="rId4" Type="http://schemas.openxmlformats.org/officeDocument/2006/relationships/image" Target="../media/image23.jpg"/><Relationship Id="rId5" Type="http://schemas.openxmlformats.org/officeDocument/2006/relationships/image" Target="../media/image19.jp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27.png"/><Relationship Id="rId6" Type="http://schemas.openxmlformats.org/officeDocument/2006/relationships/image" Target="../media/image39.png"/><Relationship Id="rId7" Type="http://schemas.openxmlformats.org/officeDocument/2006/relationships/image" Target="../media/image42.png"/></Relationships>
</file>

<file path=ppt/slides/_rels/slide16.xml.rels><?xml version="1.0" encoding="UTF-8" standalone="yes"?><Relationships xmlns="http://schemas.openxmlformats.org/package/2006/relationships"><Relationship Id="rId20" Type="http://schemas.openxmlformats.org/officeDocument/2006/relationships/image" Target="../media/image52.png"/><Relationship Id="rId22" Type="http://schemas.openxmlformats.org/officeDocument/2006/relationships/image" Target="../media/image53.png"/><Relationship Id="rId21" Type="http://schemas.openxmlformats.org/officeDocument/2006/relationships/image" Target="../media/image61.png"/><Relationship Id="rId24" Type="http://schemas.openxmlformats.org/officeDocument/2006/relationships/image" Target="../media/image50.png"/><Relationship Id="rId23"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34.png"/><Relationship Id="rId25" Type="http://schemas.openxmlformats.org/officeDocument/2006/relationships/image" Target="../media/image57.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1.png"/><Relationship Id="rId8" Type="http://schemas.openxmlformats.org/officeDocument/2006/relationships/image" Target="../media/image35.png"/><Relationship Id="rId11" Type="http://schemas.openxmlformats.org/officeDocument/2006/relationships/image" Target="../media/image43.png"/><Relationship Id="rId10"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40.png"/><Relationship Id="rId15" Type="http://schemas.openxmlformats.org/officeDocument/2006/relationships/image" Target="../media/image45.png"/><Relationship Id="rId14" Type="http://schemas.openxmlformats.org/officeDocument/2006/relationships/image" Target="../media/image51.png"/><Relationship Id="rId17" Type="http://schemas.openxmlformats.org/officeDocument/2006/relationships/image" Target="../media/image56.png"/><Relationship Id="rId16" Type="http://schemas.openxmlformats.org/officeDocument/2006/relationships/image" Target="../media/image46.png"/><Relationship Id="rId19" Type="http://schemas.openxmlformats.org/officeDocument/2006/relationships/image" Target="../media/image48.png"/><Relationship Id="rId18"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4.png"/><Relationship Id="rId6" Type="http://schemas.openxmlformats.org/officeDocument/2006/relationships/image" Target="../media/image65.png"/><Relationship Id="rId7" Type="http://schemas.openxmlformats.org/officeDocument/2006/relationships/image" Target="../media/image60.png"/><Relationship Id="rId8"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63.png"/><Relationship Id="rId7" Type="http://schemas.openxmlformats.org/officeDocument/2006/relationships/image" Target="../media/image90.png"/><Relationship Id="rId8" Type="http://schemas.openxmlformats.org/officeDocument/2006/relationships/image" Target="../media/image64.png"/><Relationship Id="rId11" Type="http://schemas.openxmlformats.org/officeDocument/2006/relationships/image" Target="../media/image74.png"/><Relationship Id="rId10" Type="http://schemas.openxmlformats.org/officeDocument/2006/relationships/image" Target="../media/image73.png"/><Relationship Id="rId12"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79.png"/><Relationship Id="rId6" Type="http://schemas.openxmlformats.org/officeDocument/2006/relationships/image" Target="../media/image75.png"/><Relationship Id="rId7" Type="http://schemas.openxmlformats.org/officeDocument/2006/relationships/image" Target="../media/image71.png"/><Relationship Id="rId8" Type="http://schemas.openxmlformats.org/officeDocument/2006/relationships/image" Target="../media/image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69.png"/><Relationship Id="rId4" Type="http://schemas.openxmlformats.org/officeDocument/2006/relationships/image" Target="../media/image72.png"/><Relationship Id="rId9" Type="http://schemas.openxmlformats.org/officeDocument/2006/relationships/image" Target="../media/image112.png"/><Relationship Id="rId5" Type="http://schemas.openxmlformats.org/officeDocument/2006/relationships/image" Target="../media/image76.png"/><Relationship Id="rId6" Type="http://schemas.openxmlformats.org/officeDocument/2006/relationships/image" Target="../media/image80.png"/><Relationship Id="rId7" Type="http://schemas.openxmlformats.org/officeDocument/2006/relationships/image" Target="../media/image85.png"/><Relationship Id="rId8" Type="http://schemas.openxmlformats.org/officeDocument/2006/relationships/image" Target="../media/image77.png"/><Relationship Id="rId11" Type="http://schemas.openxmlformats.org/officeDocument/2006/relationships/image" Target="../media/image84.png"/><Relationship Id="rId10" Type="http://schemas.openxmlformats.org/officeDocument/2006/relationships/image" Target="../media/image8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93.jpg"/><Relationship Id="rId4" Type="http://schemas.openxmlformats.org/officeDocument/2006/relationships/image" Target="../media/image86.png"/><Relationship Id="rId9" Type="http://schemas.openxmlformats.org/officeDocument/2006/relationships/image" Target="../media/image96.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87.png"/><Relationship Id="rId8" Type="http://schemas.openxmlformats.org/officeDocument/2006/relationships/image" Target="../media/image98.png"/><Relationship Id="rId10" Type="http://schemas.openxmlformats.org/officeDocument/2006/relationships/image" Target="../media/image9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102.png"/><Relationship Id="rId6" Type="http://schemas.openxmlformats.org/officeDocument/2006/relationships/image" Target="../media/image94.png"/><Relationship Id="rId7" Type="http://schemas.openxmlformats.org/officeDocument/2006/relationships/image" Target="../media/image10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03.png"/><Relationship Id="rId5" Type="http://schemas.openxmlformats.org/officeDocument/2006/relationships/image" Target="../media/image101.png"/><Relationship Id="rId6" Type="http://schemas.openxmlformats.org/officeDocument/2006/relationships/image" Target="../media/image100.png"/><Relationship Id="rId7" Type="http://schemas.openxmlformats.org/officeDocument/2006/relationships/image" Target="../media/image106.png"/><Relationship Id="rId8" Type="http://schemas.openxmlformats.org/officeDocument/2006/relationships/image" Target="../media/image107.png"/><Relationship Id="rId11" Type="http://schemas.openxmlformats.org/officeDocument/2006/relationships/image" Target="../media/image108.png"/><Relationship Id="rId10" Type="http://schemas.openxmlformats.org/officeDocument/2006/relationships/image" Target="../media/image104.png"/><Relationship Id="rId12" Type="http://schemas.openxmlformats.org/officeDocument/2006/relationships/image" Target="../media/image10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aws.amazon.com/about-aws/global-infrastructure" TargetMode="External"/><Relationship Id="rId4" Type="http://schemas.openxmlformats.org/officeDocument/2006/relationships/hyperlink" Target="https://aws.amazon.com/about-aws/global-infrastructure/regional-product-services/" TargetMode="External"/><Relationship Id="rId5" Type="http://schemas.openxmlformats.org/officeDocument/2006/relationships/hyperlink" Target="https://aws.amazon.com/about-aws/global-infrastructure" TargetMode="External"/><Relationship Id="rId6" Type="http://schemas.openxmlformats.org/officeDocument/2006/relationships/hyperlink" Target="https://aws.amazon.com/produc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infrastructure.aws/"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
          <p:cNvSpPr txBox="1"/>
          <p:nvPr>
            <p:ph idx="1" type="body"/>
          </p:nvPr>
        </p:nvSpPr>
        <p:spPr>
          <a:xfrm>
            <a:off x="419099" y="2461051"/>
            <a:ext cx="12363839" cy="4884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None/>
            </a:pPr>
            <a:r>
              <a:rPr lang="pt-BR" sz="1800"/>
              <a:t>AWS Academy Cloud Foundations (Fundamentos de nuvem da AWS Academy)</a:t>
            </a:r>
            <a:endParaRPr/>
          </a:p>
          <a:p>
            <a:pPr indent="0" lvl="0" marL="0" rtl="0" algn="l">
              <a:lnSpc>
                <a:spcPct val="90000"/>
              </a:lnSpc>
              <a:spcBef>
                <a:spcPts val="1000"/>
              </a:spcBef>
              <a:spcAft>
                <a:spcPts val="0"/>
              </a:spcAft>
              <a:buClr>
                <a:schemeClr val="lt1"/>
              </a:buClr>
              <a:buSzPts val="1800"/>
              <a:buNone/>
            </a:pPr>
            <a:r>
              <a:t/>
            </a:r>
            <a:endParaRPr sz="1800"/>
          </a:p>
        </p:txBody>
      </p:sp>
      <p:sp>
        <p:nvSpPr>
          <p:cNvPr id="209" name="Google Shape;209;p1"/>
          <p:cNvSpPr txBox="1"/>
          <p:nvPr>
            <p:ph type="title"/>
          </p:nvPr>
        </p:nvSpPr>
        <p:spPr>
          <a:xfrm>
            <a:off x="419100" y="3191940"/>
            <a:ext cx="9863235"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Módulo 3: Visão geral da infraestrutura global da AWS</a:t>
            </a:r>
            <a:endParaRPr/>
          </a:p>
        </p:txBody>
      </p:sp>
      <p:sp>
        <p:nvSpPr>
          <p:cNvPr id="210" name="Google Shape;210;p1"/>
          <p:cNvSpPr txBox="1"/>
          <p:nvPr/>
        </p:nvSpPr>
        <p:spPr>
          <a:xfrm>
            <a:off x="251790" y="6480313"/>
            <a:ext cx="447260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900" u="none" cap="none" strike="noStrike">
                <a:solidFill>
                  <a:schemeClr val="lt1"/>
                </a:solidFill>
                <a:latin typeface="Arial"/>
                <a:ea typeface="Arial"/>
                <a:cs typeface="Arial"/>
                <a:sym typeface="Arial"/>
              </a:rPr>
              <a:t>© 2019, Amazon Web Services, Inc. ou suas afiliadas. Todos os direitos reservados.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Datacenters da AWS</a:t>
            </a:r>
            <a:endParaRPr/>
          </a:p>
        </p:txBody>
      </p:sp>
      <p:sp>
        <p:nvSpPr>
          <p:cNvPr id="319" name="Google Shape;319;p10"/>
          <p:cNvSpPr txBox="1"/>
          <p:nvPr>
            <p:ph idx="1" type="body"/>
          </p:nvPr>
        </p:nvSpPr>
        <p:spPr>
          <a:xfrm>
            <a:off x="238539" y="1440305"/>
            <a:ext cx="6848061" cy="4913308"/>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600"/>
              <a:buChar char="•"/>
            </a:pPr>
            <a:r>
              <a:rPr lang="pt-BR" sz="2600"/>
              <a:t>Os datacenters da AWS são </a:t>
            </a:r>
            <a:r>
              <a:rPr lang="pt-BR" sz="2600">
                <a:solidFill>
                  <a:schemeClr val="accent6"/>
                </a:solidFill>
              </a:rPr>
              <a:t>projetados para segurança</a:t>
            </a:r>
            <a:r>
              <a:rPr lang="pt-BR" sz="2600"/>
              <a:t>.</a:t>
            </a:r>
            <a:endParaRPr/>
          </a:p>
          <a:p>
            <a:pPr indent="-457200" lvl="0" marL="457200" rtl="0" algn="l">
              <a:lnSpc>
                <a:spcPct val="90000"/>
              </a:lnSpc>
              <a:spcBef>
                <a:spcPts val="1000"/>
              </a:spcBef>
              <a:spcAft>
                <a:spcPts val="0"/>
              </a:spcAft>
              <a:buClr>
                <a:schemeClr val="dk1"/>
              </a:buClr>
              <a:buSzPts val="2600"/>
              <a:buChar char="•"/>
            </a:pPr>
            <a:r>
              <a:rPr lang="pt-BR" sz="2600"/>
              <a:t>Os datacenters são onde os dados residem e o processamento de dados ocorre.</a:t>
            </a:r>
            <a:endParaRPr/>
          </a:p>
          <a:p>
            <a:pPr indent="-457200" lvl="0" marL="457200" rtl="0" algn="l">
              <a:lnSpc>
                <a:spcPct val="90000"/>
              </a:lnSpc>
              <a:spcBef>
                <a:spcPts val="1000"/>
              </a:spcBef>
              <a:spcAft>
                <a:spcPts val="0"/>
              </a:spcAft>
              <a:buClr>
                <a:schemeClr val="dk1"/>
              </a:buClr>
              <a:buSzPts val="2600"/>
              <a:buChar char="•"/>
            </a:pPr>
            <a:r>
              <a:rPr lang="pt-BR" sz="2600"/>
              <a:t>Cada datacenter tem energia, redes e conectividade redundantes e está hospedado em uma instalação separada.</a:t>
            </a:r>
            <a:endParaRPr/>
          </a:p>
          <a:p>
            <a:pPr indent="-457200" lvl="0" marL="457200" rtl="0" algn="l">
              <a:lnSpc>
                <a:spcPct val="90000"/>
              </a:lnSpc>
              <a:spcBef>
                <a:spcPts val="1000"/>
              </a:spcBef>
              <a:spcAft>
                <a:spcPts val="0"/>
              </a:spcAft>
              <a:buClr>
                <a:schemeClr val="dk1"/>
              </a:buClr>
              <a:buSzPts val="2600"/>
              <a:buChar char="•"/>
            </a:pPr>
            <a:r>
              <a:rPr lang="pt-BR" sz="2600"/>
              <a:t>Normalmente, um datacenter tem de 50.000 a 80.000 servidores físicos.</a:t>
            </a:r>
            <a:endParaRPr/>
          </a:p>
          <a:p>
            <a:pPr indent="-292100" lvl="0" marL="457200" rtl="0" algn="l">
              <a:lnSpc>
                <a:spcPct val="90000"/>
              </a:lnSpc>
              <a:spcBef>
                <a:spcPts val="1000"/>
              </a:spcBef>
              <a:spcAft>
                <a:spcPts val="0"/>
              </a:spcAft>
              <a:buClr>
                <a:schemeClr val="dk1"/>
              </a:buClr>
              <a:buSzPts val="2600"/>
              <a:buNone/>
            </a:pPr>
            <a:r>
              <a:t/>
            </a:r>
            <a:endParaRPr sz="2600"/>
          </a:p>
        </p:txBody>
      </p:sp>
      <p:pic>
        <p:nvPicPr>
          <p:cNvPr id="320" name="Google Shape;320;p10"/>
          <p:cNvPicPr preferRelativeResize="0"/>
          <p:nvPr/>
        </p:nvPicPr>
        <p:blipFill rotWithShape="1">
          <a:blip r:embed="rId3">
            <a:alphaModFix/>
          </a:blip>
          <a:srcRect b="0" l="0" r="0" t="0"/>
          <a:stretch/>
        </p:blipFill>
        <p:spPr>
          <a:xfrm>
            <a:off x="7086600" y="2137078"/>
            <a:ext cx="4814547" cy="3519761"/>
          </a:xfrm>
          <a:prstGeom prst="rect">
            <a:avLst/>
          </a:prstGeom>
          <a:noFill/>
          <a:ln>
            <a:noFill/>
          </a:ln>
        </p:spPr>
      </p:pic>
      <p:sp>
        <p:nvSpPr>
          <p:cNvPr id="321" name="Google Shape;321;p10"/>
          <p:cNvSpPr txBox="1"/>
          <p:nvPr>
            <p:ph idx="11" type="ftr"/>
          </p:nvPr>
        </p:nvSpPr>
        <p:spPr>
          <a:xfrm>
            <a:off x="419100" y="6356350"/>
            <a:ext cx="459486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322" name="Google Shape;322;p1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Pontos de presença</a:t>
            </a:r>
            <a:endParaRPr/>
          </a:p>
        </p:txBody>
      </p:sp>
      <p:grpSp>
        <p:nvGrpSpPr>
          <p:cNvPr descr="map of the globe showing one color for edge locations, another color for multiple edge locations, and a third color to indicate regional edge caches." id="328" name="Google Shape;328;p11"/>
          <p:cNvGrpSpPr/>
          <p:nvPr/>
        </p:nvGrpSpPr>
        <p:grpSpPr>
          <a:xfrm>
            <a:off x="4287336" y="2043985"/>
            <a:ext cx="7688354" cy="4195120"/>
            <a:chOff x="4287336" y="2043985"/>
            <a:chExt cx="7688354" cy="4195120"/>
          </a:xfrm>
        </p:grpSpPr>
        <p:pic>
          <p:nvPicPr>
            <p:cNvPr id="329" name="Google Shape;329;p11"/>
            <p:cNvPicPr preferRelativeResize="0"/>
            <p:nvPr/>
          </p:nvPicPr>
          <p:blipFill rotWithShape="1">
            <a:blip r:embed="rId3">
              <a:alphaModFix/>
            </a:blip>
            <a:srcRect b="0" l="0" r="0" t="0"/>
            <a:stretch/>
          </p:blipFill>
          <p:spPr>
            <a:xfrm>
              <a:off x="4439265" y="2043985"/>
              <a:ext cx="7536425" cy="4156539"/>
            </a:xfrm>
            <a:prstGeom prst="rect">
              <a:avLst/>
            </a:prstGeom>
            <a:noFill/>
            <a:ln>
              <a:noFill/>
            </a:ln>
          </p:spPr>
        </p:pic>
        <p:pic>
          <p:nvPicPr>
            <p:cNvPr id="330" name="Google Shape;330;p11"/>
            <p:cNvPicPr preferRelativeResize="0"/>
            <p:nvPr/>
          </p:nvPicPr>
          <p:blipFill rotWithShape="1">
            <a:blip r:embed="rId4">
              <a:alphaModFix/>
            </a:blip>
            <a:srcRect b="0" l="0" r="0" t="0"/>
            <a:stretch/>
          </p:blipFill>
          <p:spPr>
            <a:xfrm>
              <a:off x="4287336" y="4420545"/>
              <a:ext cx="1849487" cy="1818560"/>
            </a:xfrm>
            <a:prstGeom prst="rect">
              <a:avLst/>
            </a:prstGeom>
            <a:noFill/>
            <a:ln>
              <a:noFill/>
            </a:ln>
          </p:spPr>
        </p:pic>
      </p:grpSp>
      <p:sp>
        <p:nvSpPr>
          <p:cNvPr id="331" name="Google Shape;331;p1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32" name="Google Shape;332;p11"/>
          <p:cNvSpPr txBox="1"/>
          <p:nvPr>
            <p:ph idx="11" type="ftr"/>
          </p:nvPr>
        </p:nvSpPr>
        <p:spPr>
          <a:xfrm>
            <a:off x="419100" y="6356350"/>
            <a:ext cx="47167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333" name="Google Shape;333;p11"/>
          <p:cNvSpPr txBox="1"/>
          <p:nvPr>
            <p:ph idx="1" type="body"/>
          </p:nvPr>
        </p:nvSpPr>
        <p:spPr>
          <a:xfrm>
            <a:off x="419097" y="1528175"/>
            <a:ext cx="4318003"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000"/>
              <a:buChar char="•"/>
            </a:pPr>
            <a:r>
              <a:rPr lang="pt-BR" sz="2000"/>
              <a:t>A AWS fornece uma rede global de 187 </a:t>
            </a:r>
            <a:r>
              <a:rPr lang="pt-BR" sz="2000">
                <a:solidFill>
                  <a:schemeClr val="accent6"/>
                </a:solidFill>
              </a:rPr>
              <a:t>pontos de presença </a:t>
            </a:r>
            <a:r>
              <a:rPr lang="pt-BR" sz="2000"/>
              <a:t> </a:t>
            </a:r>
            <a:endParaRPr/>
          </a:p>
          <a:p>
            <a:pPr indent="-228600" lvl="0" marL="228600" rtl="0" algn="l">
              <a:lnSpc>
                <a:spcPct val="100000"/>
              </a:lnSpc>
              <a:spcBef>
                <a:spcPts val="1000"/>
              </a:spcBef>
              <a:spcAft>
                <a:spcPts val="0"/>
              </a:spcAft>
              <a:buClr>
                <a:schemeClr val="dk1"/>
              </a:buClr>
              <a:buSzPts val="2000"/>
              <a:buChar char="•"/>
            </a:pPr>
            <a:r>
              <a:rPr lang="pt-BR" sz="2000"/>
              <a:t>Consiste em 176 pontos de </a:t>
            </a:r>
            <a:r>
              <a:rPr b="1" lang="pt-BR" sz="2000">
                <a:solidFill>
                  <a:schemeClr val="accent5"/>
                </a:solidFill>
              </a:rPr>
              <a:t>presença e 11 pontos </a:t>
            </a:r>
            <a:r>
              <a:rPr lang="pt-BR" sz="2000"/>
              <a:t>de presença de </a:t>
            </a:r>
            <a:r>
              <a:rPr b="1" lang="pt-BR" sz="2000">
                <a:solidFill>
                  <a:schemeClr val="accent5"/>
                </a:solidFill>
              </a:rPr>
              <a:t>caches regionais</a:t>
            </a:r>
            <a:endParaRPr/>
          </a:p>
          <a:p>
            <a:pPr indent="-228600" lvl="0" marL="228600" rtl="0" algn="l">
              <a:lnSpc>
                <a:spcPct val="100000"/>
              </a:lnSpc>
              <a:spcBef>
                <a:spcPts val="1000"/>
              </a:spcBef>
              <a:spcAft>
                <a:spcPts val="0"/>
              </a:spcAft>
              <a:buClr>
                <a:schemeClr val="dk1"/>
              </a:buClr>
              <a:buSzPts val="2000"/>
              <a:buChar char="•"/>
            </a:pPr>
            <a:r>
              <a:rPr lang="pt-BR" sz="2000"/>
              <a:t>Usada com o Amazon CloudFront </a:t>
            </a:r>
            <a:endParaRPr/>
          </a:p>
          <a:p>
            <a:pPr indent="-228600" lvl="1" marL="685800" rtl="0" algn="l">
              <a:lnSpc>
                <a:spcPct val="100000"/>
              </a:lnSpc>
              <a:spcBef>
                <a:spcPts val="500"/>
              </a:spcBef>
              <a:spcAft>
                <a:spcPts val="0"/>
              </a:spcAft>
              <a:buClr>
                <a:schemeClr val="dk1"/>
              </a:buClr>
              <a:buSzPts val="1600"/>
              <a:buChar char="•"/>
            </a:pPr>
            <a:r>
              <a:rPr lang="pt-BR" sz="1600"/>
              <a:t>Uma Content Delivery Network </a:t>
            </a:r>
            <a:br>
              <a:rPr lang="pt-BR" sz="1600"/>
            </a:br>
            <a:r>
              <a:rPr lang="pt-BR" sz="1600"/>
              <a:t>(CDN - Rede de entrega de conteúdo) global que entrega conteúdo aos usuários finais com</a:t>
            </a:r>
            <a:r>
              <a:rPr lang="pt-BR" sz="1600">
                <a:solidFill>
                  <a:schemeClr val="accent6"/>
                </a:solidFill>
              </a:rPr>
              <a:t> latência reduzida</a:t>
            </a:r>
            <a:endParaRPr/>
          </a:p>
          <a:p>
            <a:pPr indent="-228600" lvl="0" marL="228600" rtl="0" algn="l">
              <a:lnSpc>
                <a:spcPct val="100000"/>
              </a:lnSpc>
              <a:spcBef>
                <a:spcPts val="1000"/>
              </a:spcBef>
              <a:spcAft>
                <a:spcPts val="0"/>
              </a:spcAft>
              <a:buClr>
                <a:schemeClr val="dk1"/>
              </a:buClr>
              <a:buSzPts val="2000"/>
              <a:buChar char="•"/>
            </a:pPr>
            <a:r>
              <a:rPr lang="pt-BR" sz="2000"/>
              <a:t>Os pontos de presença de </a:t>
            </a:r>
            <a:br>
              <a:rPr lang="pt-BR" sz="2000"/>
            </a:br>
            <a:r>
              <a:rPr lang="pt-BR" sz="2000"/>
              <a:t>caches regionais usados para conteúdo com acesso pouco frequente.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Recursos de infraestrutura da AWS </a:t>
            </a:r>
            <a:endParaRPr/>
          </a:p>
        </p:txBody>
      </p:sp>
      <p:sp>
        <p:nvSpPr>
          <p:cNvPr id="339" name="Google Shape;339;p12"/>
          <p:cNvSpPr txBox="1"/>
          <p:nvPr>
            <p:ph idx="1" type="body"/>
          </p:nvPr>
        </p:nvSpPr>
        <p:spPr>
          <a:xfrm>
            <a:off x="238539" y="1440305"/>
            <a:ext cx="5986549" cy="4916045"/>
          </a:xfrm>
          <a:prstGeom prst="rect">
            <a:avLst/>
          </a:prstGeom>
          <a:noFill/>
          <a:ln>
            <a:noFill/>
          </a:ln>
        </p:spPr>
        <p:txBody>
          <a:bodyPr anchorCtr="0" anchor="t" bIns="45700" lIns="91425" spcFirstLastPara="1" rIns="91425" wrap="square" tIns="45700">
            <a:noAutofit/>
          </a:bodyPr>
          <a:lstStyle/>
          <a:p>
            <a:pPr indent="-230188" lvl="0" marL="230188" rtl="0" algn="l">
              <a:lnSpc>
                <a:spcPct val="100000"/>
              </a:lnSpc>
              <a:spcBef>
                <a:spcPts val="0"/>
              </a:spcBef>
              <a:spcAft>
                <a:spcPts val="0"/>
              </a:spcAft>
              <a:buClr>
                <a:schemeClr val="dk1"/>
              </a:buClr>
              <a:buSzPts val="2400"/>
              <a:buChar char="•"/>
            </a:pPr>
            <a:r>
              <a:rPr lang="pt-BR" sz="2400">
                <a:latin typeface="Arial"/>
                <a:ea typeface="Arial"/>
                <a:cs typeface="Arial"/>
                <a:sym typeface="Arial"/>
              </a:rPr>
              <a:t>Elasticidade e escalabilidade</a:t>
            </a:r>
            <a:endParaRPr/>
          </a:p>
          <a:p>
            <a:pPr indent="-230187" lvl="2" marL="687388" rtl="0" algn="l">
              <a:lnSpc>
                <a:spcPct val="100000"/>
              </a:lnSpc>
              <a:spcBef>
                <a:spcPts val="600"/>
              </a:spcBef>
              <a:spcAft>
                <a:spcPts val="0"/>
              </a:spcAft>
              <a:buClr>
                <a:schemeClr val="dk1"/>
              </a:buClr>
              <a:buSzPts val="1800"/>
              <a:buChar char="•"/>
            </a:pPr>
            <a:r>
              <a:rPr lang="pt-BR" sz="1800">
                <a:latin typeface="Arial"/>
                <a:ea typeface="Arial"/>
                <a:cs typeface="Arial"/>
                <a:sym typeface="Arial"/>
              </a:rPr>
              <a:t>Infraestrutura elástica; adaptação dinâmica da capacidade</a:t>
            </a:r>
            <a:endParaRPr/>
          </a:p>
          <a:p>
            <a:pPr indent="-230187" lvl="2" marL="687388" rtl="0" algn="l">
              <a:lnSpc>
                <a:spcPct val="100000"/>
              </a:lnSpc>
              <a:spcBef>
                <a:spcPts val="600"/>
              </a:spcBef>
              <a:spcAft>
                <a:spcPts val="0"/>
              </a:spcAft>
              <a:buClr>
                <a:schemeClr val="dk1"/>
              </a:buClr>
              <a:buSzPts val="1800"/>
              <a:buChar char="•"/>
            </a:pPr>
            <a:r>
              <a:rPr lang="pt-BR" sz="1800">
                <a:latin typeface="Arial"/>
                <a:ea typeface="Arial"/>
                <a:cs typeface="Arial"/>
                <a:sym typeface="Arial"/>
              </a:rPr>
              <a:t>Infraestrutura escalável; adapta-se para acomodar o crescimento </a:t>
            </a:r>
            <a:endParaRPr sz="2400">
              <a:latin typeface="Arial"/>
              <a:ea typeface="Arial"/>
              <a:cs typeface="Arial"/>
              <a:sym typeface="Arial"/>
            </a:endParaRPr>
          </a:p>
          <a:p>
            <a:pPr indent="-230188" lvl="0" marL="230188" rtl="0" algn="l">
              <a:lnSpc>
                <a:spcPct val="100000"/>
              </a:lnSpc>
              <a:spcBef>
                <a:spcPts val="1200"/>
              </a:spcBef>
              <a:spcAft>
                <a:spcPts val="0"/>
              </a:spcAft>
              <a:buClr>
                <a:schemeClr val="dk1"/>
              </a:buClr>
              <a:buSzPts val="2400"/>
              <a:buChar char="•"/>
            </a:pPr>
            <a:r>
              <a:rPr lang="pt-BR" sz="2400">
                <a:latin typeface="Arial"/>
                <a:ea typeface="Arial"/>
                <a:cs typeface="Arial"/>
                <a:sym typeface="Arial"/>
              </a:rPr>
              <a:t>Tolerância a falhas</a:t>
            </a:r>
            <a:endParaRPr/>
          </a:p>
          <a:p>
            <a:pPr indent="-230187" lvl="2" marL="687388" rtl="0" algn="l">
              <a:lnSpc>
                <a:spcPct val="100000"/>
              </a:lnSpc>
              <a:spcBef>
                <a:spcPts val="600"/>
              </a:spcBef>
              <a:spcAft>
                <a:spcPts val="0"/>
              </a:spcAft>
              <a:buClr>
                <a:schemeClr val="dk1"/>
              </a:buClr>
              <a:buSzPts val="1800"/>
              <a:buChar char="•"/>
            </a:pPr>
            <a:r>
              <a:rPr lang="pt-BR" sz="1800">
                <a:latin typeface="Arial"/>
                <a:ea typeface="Arial"/>
                <a:cs typeface="Arial"/>
                <a:sym typeface="Arial"/>
              </a:rPr>
              <a:t>Continua funcionando corretamente na presença de uma falha</a:t>
            </a:r>
            <a:endParaRPr/>
          </a:p>
          <a:p>
            <a:pPr indent="-230187" lvl="2" marL="687388" rtl="0" algn="l">
              <a:lnSpc>
                <a:spcPct val="100000"/>
              </a:lnSpc>
              <a:spcBef>
                <a:spcPts val="600"/>
              </a:spcBef>
              <a:spcAft>
                <a:spcPts val="0"/>
              </a:spcAft>
              <a:buClr>
                <a:schemeClr val="dk1"/>
              </a:buClr>
              <a:buSzPts val="1800"/>
              <a:buChar char="•"/>
            </a:pPr>
            <a:r>
              <a:rPr lang="pt-BR" sz="1800">
                <a:latin typeface="Arial"/>
                <a:ea typeface="Arial"/>
                <a:cs typeface="Arial"/>
                <a:sym typeface="Arial"/>
              </a:rPr>
              <a:t>Redundância integrada de componentes</a:t>
            </a:r>
            <a:endParaRPr sz="2400">
              <a:latin typeface="Arial"/>
              <a:ea typeface="Arial"/>
              <a:cs typeface="Arial"/>
              <a:sym typeface="Arial"/>
            </a:endParaRPr>
          </a:p>
          <a:p>
            <a:pPr indent="-230188" lvl="0" marL="230188" rtl="0" algn="l">
              <a:lnSpc>
                <a:spcPct val="100000"/>
              </a:lnSpc>
              <a:spcBef>
                <a:spcPts val="1200"/>
              </a:spcBef>
              <a:spcAft>
                <a:spcPts val="0"/>
              </a:spcAft>
              <a:buClr>
                <a:schemeClr val="dk1"/>
              </a:buClr>
              <a:buSzPts val="2400"/>
              <a:buChar char="•"/>
            </a:pPr>
            <a:r>
              <a:rPr lang="pt-BR" sz="2400">
                <a:latin typeface="Arial"/>
                <a:ea typeface="Arial"/>
                <a:cs typeface="Arial"/>
                <a:sym typeface="Arial"/>
              </a:rPr>
              <a:t>Alta disponibilidade</a:t>
            </a:r>
            <a:endParaRPr/>
          </a:p>
          <a:p>
            <a:pPr indent="-230187" lvl="2" marL="687388" rtl="0" algn="l">
              <a:lnSpc>
                <a:spcPct val="100000"/>
              </a:lnSpc>
              <a:spcBef>
                <a:spcPts val="600"/>
              </a:spcBef>
              <a:spcAft>
                <a:spcPts val="0"/>
              </a:spcAft>
              <a:buClr>
                <a:schemeClr val="dk1"/>
              </a:buClr>
              <a:buSzPts val="1800"/>
              <a:buChar char="•"/>
            </a:pPr>
            <a:r>
              <a:rPr lang="pt-BR" sz="1800">
                <a:latin typeface="Arial"/>
                <a:ea typeface="Arial"/>
                <a:cs typeface="Arial"/>
                <a:sym typeface="Arial"/>
              </a:rPr>
              <a:t>Alto nível de desempenho operacional</a:t>
            </a:r>
            <a:endParaRPr/>
          </a:p>
          <a:p>
            <a:pPr indent="-230187" lvl="2" marL="687388" rtl="0" algn="l">
              <a:lnSpc>
                <a:spcPct val="100000"/>
              </a:lnSpc>
              <a:spcBef>
                <a:spcPts val="600"/>
              </a:spcBef>
              <a:spcAft>
                <a:spcPts val="0"/>
              </a:spcAft>
              <a:buClr>
                <a:schemeClr val="dk1"/>
              </a:buClr>
              <a:buSzPts val="1800"/>
              <a:buChar char="•"/>
            </a:pPr>
            <a:r>
              <a:rPr lang="pt-BR" sz="1800">
                <a:latin typeface="Arial"/>
                <a:ea typeface="Arial"/>
                <a:cs typeface="Arial"/>
                <a:sym typeface="Arial"/>
              </a:rPr>
              <a:t>Tempo de inatividade mínimo</a:t>
            </a:r>
            <a:endParaRPr/>
          </a:p>
          <a:p>
            <a:pPr indent="-230187" lvl="2" marL="687388" rtl="0" algn="l">
              <a:lnSpc>
                <a:spcPct val="100000"/>
              </a:lnSpc>
              <a:spcBef>
                <a:spcPts val="600"/>
              </a:spcBef>
              <a:spcAft>
                <a:spcPts val="0"/>
              </a:spcAft>
              <a:buClr>
                <a:schemeClr val="dk1"/>
              </a:buClr>
              <a:buSzPts val="1800"/>
              <a:buChar char="•"/>
            </a:pPr>
            <a:r>
              <a:rPr lang="pt-BR" sz="1800">
                <a:latin typeface="Arial"/>
                <a:ea typeface="Arial"/>
                <a:cs typeface="Arial"/>
                <a:sym typeface="Arial"/>
              </a:rPr>
              <a:t>Sem intervenção humana</a:t>
            </a:r>
            <a:endParaRPr sz="2400">
              <a:latin typeface="Arial"/>
              <a:ea typeface="Arial"/>
              <a:cs typeface="Arial"/>
              <a:sym typeface="Arial"/>
            </a:endParaRPr>
          </a:p>
        </p:txBody>
      </p:sp>
      <p:grpSp>
        <p:nvGrpSpPr>
          <p:cNvPr descr="diagram shows 3 availability zones and how each is physically distinct, has backup generators and cooling equipment, uninterrupted power supply, and network connectivity." id="340" name="Google Shape;340;p12"/>
          <p:cNvGrpSpPr/>
          <p:nvPr/>
        </p:nvGrpSpPr>
        <p:grpSpPr>
          <a:xfrm>
            <a:off x="6467311" y="1481328"/>
            <a:ext cx="5503016" cy="4739719"/>
            <a:chOff x="6467311" y="1481328"/>
            <a:chExt cx="5503016" cy="4739719"/>
          </a:xfrm>
        </p:grpSpPr>
        <p:sp>
          <p:nvSpPr>
            <p:cNvPr id="341" name="Google Shape;341;p12"/>
            <p:cNvSpPr txBox="1"/>
            <p:nvPr/>
          </p:nvSpPr>
          <p:spPr>
            <a:xfrm>
              <a:off x="8432100" y="5794521"/>
              <a:ext cx="212875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9933"/>
                </a:buClr>
                <a:buSzPts val="2000"/>
                <a:buFont typeface="Arial"/>
                <a:buNone/>
              </a:pPr>
              <a:r>
                <a:rPr b="1" i="0" lang="pt-BR" sz="2000" u="none" cap="none" strike="noStrike">
                  <a:solidFill>
                    <a:srgbClr val="FF9933"/>
                  </a:solidFill>
                  <a:latin typeface="Arial"/>
                  <a:ea typeface="Arial"/>
                  <a:cs typeface="Arial"/>
                  <a:sym typeface="Arial"/>
                </a:rPr>
                <a:t>Região da AWS</a:t>
              </a:r>
              <a:endParaRPr/>
            </a:p>
          </p:txBody>
        </p:sp>
        <p:sp>
          <p:nvSpPr>
            <p:cNvPr id="342" name="Google Shape;342;p12"/>
            <p:cNvSpPr/>
            <p:nvPr/>
          </p:nvSpPr>
          <p:spPr>
            <a:xfrm>
              <a:off x="6547105" y="1481328"/>
              <a:ext cx="5423222" cy="4739719"/>
            </a:xfrm>
            <a:prstGeom prst="roundRect">
              <a:avLst>
                <a:gd fmla="val 9818" name="adj"/>
              </a:avLst>
            </a:prstGeom>
            <a:noFill/>
            <a:ln cap="flat" cmpd="sng" w="28575">
              <a:solidFill>
                <a:srgbClr val="474746"/>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474746"/>
                </a:solidFill>
                <a:latin typeface="Helvetica Neue"/>
                <a:ea typeface="Helvetica Neue"/>
                <a:cs typeface="Helvetica Neue"/>
                <a:sym typeface="Helvetica Neue"/>
              </a:endParaRPr>
            </a:p>
          </p:txBody>
        </p:sp>
        <p:grpSp>
          <p:nvGrpSpPr>
            <p:cNvPr descr="Diagram that shows an AWS Region with 3 Availabilitty Zones in it. " id="343" name="Google Shape;343;p12"/>
            <p:cNvGrpSpPr/>
            <p:nvPr/>
          </p:nvGrpSpPr>
          <p:grpSpPr>
            <a:xfrm>
              <a:off x="7611035" y="2197620"/>
              <a:ext cx="3749106" cy="3099682"/>
              <a:chOff x="5824622" y="1393367"/>
              <a:chExt cx="2753241" cy="2363417"/>
            </a:xfrm>
          </p:grpSpPr>
          <p:sp>
            <p:nvSpPr>
              <p:cNvPr id="344" name="Google Shape;344;p12"/>
              <p:cNvSpPr/>
              <p:nvPr/>
            </p:nvSpPr>
            <p:spPr>
              <a:xfrm>
                <a:off x="5824622" y="1393367"/>
                <a:ext cx="1247337" cy="1108189"/>
              </a:xfrm>
              <a:prstGeom prst="roundRect">
                <a:avLst>
                  <a:gd fmla="val 9818" name="adj"/>
                </a:avLst>
              </a:prstGeom>
              <a:noFill/>
              <a:ln cap="flat" cmpd="sng" w="28575">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474746"/>
                  </a:solidFill>
                  <a:latin typeface="Helvetica Neue"/>
                  <a:ea typeface="Helvetica Neue"/>
                  <a:cs typeface="Helvetica Neue"/>
                  <a:sym typeface="Helvetica Neue"/>
                </a:endParaRPr>
              </a:p>
            </p:txBody>
          </p:sp>
          <p:sp>
            <p:nvSpPr>
              <p:cNvPr id="345" name="Google Shape;345;p12"/>
              <p:cNvSpPr txBox="1"/>
              <p:nvPr/>
            </p:nvSpPr>
            <p:spPr>
              <a:xfrm>
                <a:off x="5841897" y="2306875"/>
                <a:ext cx="1205123" cy="12320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7981F"/>
                  </a:buClr>
                  <a:buSzPts val="1050"/>
                  <a:buFont typeface="Helvetica Neue"/>
                  <a:buNone/>
                </a:pPr>
                <a:r>
                  <a:rPr b="1" i="0" lang="pt-BR" sz="1050" u="none" cap="none" strike="noStrike">
                    <a:solidFill>
                      <a:srgbClr val="F7981F"/>
                    </a:solidFill>
                    <a:latin typeface="Helvetica Neue"/>
                    <a:ea typeface="Helvetica Neue"/>
                    <a:cs typeface="Helvetica Neue"/>
                    <a:sym typeface="Helvetica Neue"/>
                  </a:rPr>
                  <a:t>Zona de disponibilidade</a:t>
                </a:r>
                <a:endParaRPr/>
              </a:p>
            </p:txBody>
          </p:sp>
          <p:grpSp>
            <p:nvGrpSpPr>
              <p:cNvPr id="346" name="Google Shape;346;p12"/>
              <p:cNvGrpSpPr/>
              <p:nvPr/>
            </p:nvGrpSpPr>
            <p:grpSpPr>
              <a:xfrm>
                <a:off x="5887498" y="1468928"/>
                <a:ext cx="534082" cy="359495"/>
                <a:chOff x="5073543" y="1559577"/>
                <a:chExt cx="1683987" cy="1133507"/>
              </a:xfrm>
            </p:grpSpPr>
            <p:sp>
              <p:nvSpPr>
                <p:cNvPr id="347" name="Google Shape;347;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48" name="Google Shape;348;p12"/>
                <p:cNvPicPr preferRelativeResize="0"/>
                <p:nvPr/>
              </p:nvPicPr>
              <p:blipFill rotWithShape="1">
                <a:blip r:embed="rId3">
                  <a:alphaModFix/>
                </a:blip>
                <a:srcRect b="0" l="0" r="0" t="0"/>
                <a:stretch/>
              </p:blipFill>
              <p:spPr>
                <a:xfrm>
                  <a:off x="5225938" y="1617667"/>
                  <a:ext cx="1379195" cy="793437"/>
                </a:xfrm>
                <a:prstGeom prst="rect">
                  <a:avLst/>
                </a:prstGeom>
                <a:noFill/>
                <a:ln>
                  <a:noFill/>
                </a:ln>
              </p:spPr>
            </p:pic>
          </p:grpSp>
          <p:grpSp>
            <p:nvGrpSpPr>
              <p:cNvPr id="349" name="Google Shape;349;p12"/>
              <p:cNvGrpSpPr/>
              <p:nvPr/>
            </p:nvGrpSpPr>
            <p:grpSpPr>
              <a:xfrm>
                <a:off x="6474097" y="1468928"/>
                <a:ext cx="534082" cy="359495"/>
                <a:chOff x="5073543" y="1559577"/>
                <a:chExt cx="1683987" cy="1133507"/>
              </a:xfrm>
            </p:grpSpPr>
            <p:sp>
              <p:nvSpPr>
                <p:cNvPr id="350" name="Google Shape;350;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51" name="Google Shape;351;p12"/>
                <p:cNvPicPr preferRelativeResize="0"/>
                <p:nvPr/>
              </p:nvPicPr>
              <p:blipFill rotWithShape="1">
                <a:blip r:embed="rId4">
                  <a:alphaModFix/>
                </a:blip>
                <a:srcRect b="0" l="0" r="0" t="0"/>
                <a:stretch/>
              </p:blipFill>
              <p:spPr>
                <a:xfrm>
                  <a:off x="5225938" y="1617667"/>
                  <a:ext cx="1379195" cy="793437"/>
                </a:xfrm>
                <a:prstGeom prst="rect">
                  <a:avLst/>
                </a:prstGeom>
                <a:noFill/>
                <a:ln>
                  <a:noFill/>
                </a:ln>
              </p:spPr>
            </p:pic>
          </p:grpSp>
          <p:grpSp>
            <p:nvGrpSpPr>
              <p:cNvPr id="352" name="Google Shape;352;p12"/>
              <p:cNvGrpSpPr/>
              <p:nvPr/>
            </p:nvGrpSpPr>
            <p:grpSpPr>
              <a:xfrm>
                <a:off x="5887498" y="1894938"/>
                <a:ext cx="534082" cy="359495"/>
                <a:chOff x="5073543" y="1559577"/>
                <a:chExt cx="1683987" cy="1133507"/>
              </a:xfrm>
            </p:grpSpPr>
            <p:sp>
              <p:nvSpPr>
                <p:cNvPr id="353" name="Google Shape;353;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54" name="Google Shape;354;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grpSp>
            <p:nvGrpSpPr>
              <p:cNvPr id="355" name="Google Shape;355;p12"/>
              <p:cNvGrpSpPr/>
              <p:nvPr/>
            </p:nvGrpSpPr>
            <p:grpSpPr>
              <a:xfrm>
                <a:off x="6474097" y="1894938"/>
                <a:ext cx="534082" cy="359495"/>
                <a:chOff x="5073543" y="1559577"/>
                <a:chExt cx="1683987" cy="1133507"/>
              </a:xfrm>
            </p:grpSpPr>
            <p:sp>
              <p:nvSpPr>
                <p:cNvPr id="356" name="Google Shape;356;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57" name="Google Shape;357;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sp>
            <p:nvSpPr>
              <p:cNvPr id="358" name="Google Shape;358;p12"/>
              <p:cNvSpPr txBox="1"/>
              <p:nvPr/>
            </p:nvSpPr>
            <p:spPr>
              <a:xfrm>
                <a:off x="5927674" y="1711381"/>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59" name="Google Shape;359;p12"/>
              <p:cNvSpPr txBox="1"/>
              <p:nvPr/>
            </p:nvSpPr>
            <p:spPr>
              <a:xfrm>
                <a:off x="6514273" y="1713650"/>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60" name="Google Shape;360;p12"/>
              <p:cNvSpPr txBox="1"/>
              <p:nvPr/>
            </p:nvSpPr>
            <p:spPr>
              <a:xfrm>
                <a:off x="5922855" y="2136262"/>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61" name="Google Shape;361;p12"/>
              <p:cNvSpPr txBox="1"/>
              <p:nvPr/>
            </p:nvSpPr>
            <p:spPr>
              <a:xfrm>
                <a:off x="6514273" y="2136262"/>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62" name="Google Shape;362;p12"/>
              <p:cNvSpPr/>
              <p:nvPr/>
            </p:nvSpPr>
            <p:spPr>
              <a:xfrm>
                <a:off x="7330526" y="1397200"/>
                <a:ext cx="1247337" cy="1108189"/>
              </a:xfrm>
              <a:prstGeom prst="roundRect">
                <a:avLst>
                  <a:gd fmla="val 9818" name="adj"/>
                </a:avLst>
              </a:prstGeom>
              <a:noFill/>
              <a:ln cap="flat" cmpd="sng" w="28575">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474746"/>
                  </a:solidFill>
                  <a:latin typeface="Helvetica Neue"/>
                  <a:ea typeface="Helvetica Neue"/>
                  <a:cs typeface="Helvetica Neue"/>
                  <a:sym typeface="Helvetica Neue"/>
                </a:endParaRPr>
              </a:p>
            </p:txBody>
          </p:sp>
          <p:grpSp>
            <p:nvGrpSpPr>
              <p:cNvPr id="363" name="Google Shape;363;p12"/>
              <p:cNvGrpSpPr/>
              <p:nvPr/>
            </p:nvGrpSpPr>
            <p:grpSpPr>
              <a:xfrm>
                <a:off x="7393402" y="1472761"/>
                <a:ext cx="534082" cy="359495"/>
                <a:chOff x="5073543" y="1559577"/>
                <a:chExt cx="1683987" cy="1133507"/>
              </a:xfrm>
            </p:grpSpPr>
            <p:sp>
              <p:nvSpPr>
                <p:cNvPr id="364" name="Google Shape;364;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65" name="Google Shape;365;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grpSp>
            <p:nvGrpSpPr>
              <p:cNvPr id="366" name="Google Shape;366;p12"/>
              <p:cNvGrpSpPr/>
              <p:nvPr/>
            </p:nvGrpSpPr>
            <p:grpSpPr>
              <a:xfrm>
                <a:off x="7980001" y="1472761"/>
                <a:ext cx="534082" cy="359495"/>
                <a:chOff x="5073543" y="1559577"/>
                <a:chExt cx="1683987" cy="1133507"/>
              </a:xfrm>
            </p:grpSpPr>
            <p:sp>
              <p:nvSpPr>
                <p:cNvPr id="367" name="Google Shape;367;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68" name="Google Shape;368;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grpSp>
            <p:nvGrpSpPr>
              <p:cNvPr id="369" name="Google Shape;369;p12"/>
              <p:cNvGrpSpPr/>
              <p:nvPr/>
            </p:nvGrpSpPr>
            <p:grpSpPr>
              <a:xfrm>
                <a:off x="7393402" y="1898771"/>
                <a:ext cx="534082" cy="359495"/>
                <a:chOff x="5073543" y="1559577"/>
                <a:chExt cx="1683987" cy="1133507"/>
              </a:xfrm>
            </p:grpSpPr>
            <p:sp>
              <p:nvSpPr>
                <p:cNvPr id="370" name="Google Shape;370;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71" name="Google Shape;371;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grpSp>
            <p:nvGrpSpPr>
              <p:cNvPr id="372" name="Google Shape;372;p12"/>
              <p:cNvGrpSpPr/>
              <p:nvPr/>
            </p:nvGrpSpPr>
            <p:grpSpPr>
              <a:xfrm>
                <a:off x="7980001" y="1898771"/>
                <a:ext cx="534082" cy="359495"/>
                <a:chOff x="5073543" y="1559577"/>
                <a:chExt cx="1683987" cy="1133507"/>
              </a:xfrm>
            </p:grpSpPr>
            <p:sp>
              <p:nvSpPr>
                <p:cNvPr id="373" name="Google Shape;373;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74" name="Google Shape;374;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sp>
            <p:nvSpPr>
              <p:cNvPr id="375" name="Google Shape;375;p12"/>
              <p:cNvSpPr txBox="1"/>
              <p:nvPr/>
            </p:nvSpPr>
            <p:spPr>
              <a:xfrm>
                <a:off x="7433578" y="1715214"/>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76" name="Google Shape;376;p12"/>
              <p:cNvSpPr txBox="1"/>
              <p:nvPr/>
            </p:nvSpPr>
            <p:spPr>
              <a:xfrm>
                <a:off x="8020177" y="1717483"/>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77" name="Google Shape;377;p12"/>
              <p:cNvSpPr txBox="1"/>
              <p:nvPr/>
            </p:nvSpPr>
            <p:spPr>
              <a:xfrm>
                <a:off x="7428759" y="2140095"/>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78" name="Google Shape;378;p12"/>
              <p:cNvSpPr txBox="1"/>
              <p:nvPr/>
            </p:nvSpPr>
            <p:spPr>
              <a:xfrm>
                <a:off x="8020177" y="2140095"/>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79" name="Google Shape;379;p12"/>
              <p:cNvSpPr/>
              <p:nvPr/>
            </p:nvSpPr>
            <p:spPr>
              <a:xfrm>
                <a:off x="6567700" y="2648595"/>
                <a:ext cx="1247337" cy="1108189"/>
              </a:xfrm>
              <a:prstGeom prst="roundRect">
                <a:avLst>
                  <a:gd fmla="val 9818" name="adj"/>
                </a:avLst>
              </a:prstGeom>
              <a:noFill/>
              <a:ln cap="flat" cmpd="sng" w="28575">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474746"/>
                  </a:solidFill>
                  <a:latin typeface="Helvetica Neue"/>
                  <a:ea typeface="Helvetica Neue"/>
                  <a:cs typeface="Helvetica Neue"/>
                  <a:sym typeface="Helvetica Neue"/>
                </a:endParaRPr>
              </a:p>
            </p:txBody>
          </p:sp>
          <p:grpSp>
            <p:nvGrpSpPr>
              <p:cNvPr id="380" name="Google Shape;380;p12"/>
              <p:cNvGrpSpPr/>
              <p:nvPr/>
            </p:nvGrpSpPr>
            <p:grpSpPr>
              <a:xfrm>
                <a:off x="6630576" y="2724156"/>
                <a:ext cx="534082" cy="359495"/>
                <a:chOff x="5073543" y="1559577"/>
                <a:chExt cx="1683987" cy="1133507"/>
              </a:xfrm>
            </p:grpSpPr>
            <p:sp>
              <p:nvSpPr>
                <p:cNvPr id="381" name="Google Shape;381;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82" name="Google Shape;382;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grpSp>
            <p:nvGrpSpPr>
              <p:cNvPr id="383" name="Google Shape;383;p12"/>
              <p:cNvGrpSpPr/>
              <p:nvPr/>
            </p:nvGrpSpPr>
            <p:grpSpPr>
              <a:xfrm>
                <a:off x="7217175" y="2724156"/>
                <a:ext cx="534082" cy="359495"/>
                <a:chOff x="5073543" y="1559577"/>
                <a:chExt cx="1683987" cy="1133507"/>
              </a:xfrm>
            </p:grpSpPr>
            <p:sp>
              <p:nvSpPr>
                <p:cNvPr id="384" name="Google Shape;384;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85" name="Google Shape;385;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grpSp>
            <p:nvGrpSpPr>
              <p:cNvPr id="386" name="Google Shape;386;p12"/>
              <p:cNvGrpSpPr/>
              <p:nvPr/>
            </p:nvGrpSpPr>
            <p:grpSpPr>
              <a:xfrm>
                <a:off x="6630576" y="3150166"/>
                <a:ext cx="534082" cy="359495"/>
                <a:chOff x="5073543" y="1559577"/>
                <a:chExt cx="1683987" cy="1133507"/>
              </a:xfrm>
            </p:grpSpPr>
            <p:sp>
              <p:nvSpPr>
                <p:cNvPr id="387" name="Google Shape;387;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88" name="Google Shape;388;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grpSp>
            <p:nvGrpSpPr>
              <p:cNvPr id="389" name="Google Shape;389;p12"/>
              <p:cNvGrpSpPr/>
              <p:nvPr/>
            </p:nvGrpSpPr>
            <p:grpSpPr>
              <a:xfrm>
                <a:off x="7217175" y="3150166"/>
                <a:ext cx="534082" cy="359495"/>
                <a:chOff x="5073543" y="1559577"/>
                <a:chExt cx="1683987" cy="1133507"/>
              </a:xfrm>
            </p:grpSpPr>
            <p:sp>
              <p:nvSpPr>
                <p:cNvPr id="390" name="Google Shape;390;p12"/>
                <p:cNvSpPr/>
                <p:nvPr/>
              </p:nvSpPr>
              <p:spPr>
                <a:xfrm>
                  <a:off x="5073543" y="1559577"/>
                  <a:ext cx="1683987" cy="1133507"/>
                </a:xfrm>
                <a:prstGeom prst="rect">
                  <a:avLst/>
                </a:prstGeom>
                <a:solidFill>
                  <a:srgbClr val="83C5F7"/>
                </a:solidFill>
                <a:ln cap="flat" cmpd="sng" w="25400">
                  <a:solidFill>
                    <a:srgbClr val="F7A02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474746"/>
                    </a:solidFill>
                    <a:latin typeface="Arial"/>
                    <a:ea typeface="Arial"/>
                    <a:cs typeface="Arial"/>
                    <a:sym typeface="Arial"/>
                  </a:endParaRPr>
                </a:p>
              </p:txBody>
            </p:sp>
            <p:pic>
              <p:nvPicPr>
                <p:cNvPr id="391" name="Google Shape;391;p12"/>
                <p:cNvPicPr preferRelativeResize="0"/>
                <p:nvPr/>
              </p:nvPicPr>
              <p:blipFill rotWithShape="1">
                <a:blip r:embed="rId5">
                  <a:alphaModFix/>
                </a:blip>
                <a:srcRect b="0" l="0" r="0" t="0"/>
                <a:stretch/>
              </p:blipFill>
              <p:spPr>
                <a:xfrm>
                  <a:off x="5225938" y="1617667"/>
                  <a:ext cx="1379195" cy="793437"/>
                </a:xfrm>
                <a:prstGeom prst="rect">
                  <a:avLst/>
                </a:prstGeom>
                <a:noFill/>
                <a:ln>
                  <a:noFill/>
                </a:ln>
              </p:spPr>
            </p:pic>
          </p:grpSp>
          <p:sp>
            <p:nvSpPr>
              <p:cNvPr id="392" name="Google Shape;392;p12"/>
              <p:cNvSpPr txBox="1"/>
              <p:nvPr/>
            </p:nvSpPr>
            <p:spPr>
              <a:xfrm>
                <a:off x="6670752" y="2966609"/>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93" name="Google Shape;393;p12"/>
              <p:cNvSpPr txBox="1"/>
              <p:nvPr/>
            </p:nvSpPr>
            <p:spPr>
              <a:xfrm>
                <a:off x="7257351" y="2968878"/>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94" name="Google Shape;394;p12"/>
              <p:cNvSpPr txBox="1"/>
              <p:nvPr/>
            </p:nvSpPr>
            <p:spPr>
              <a:xfrm>
                <a:off x="6665933" y="3391490"/>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sp>
            <p:nvSpPr>
              <p:cNvPr id="395" name="Google Shape;395;p12"/>
              <p:cNvSpPr txBox="1"/>
              <p:nvPr/>
            </p:nvSpPr>
            <p:spPr>
              <a:xfrm>
                <a:off x="7257351" y="3391490"/>
                <a:ext cx="453729" cy="11683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74746"/>
                  </a:buClr>
                  <a:buSzPts val="600"/>
                  <a:buFont typeface="Arial"/>
                  <a:buNone/>
                </a:pPr>
                <a:r>
                  <a:rPr b="0" i="0" lang="pt-BR" sz="600" u="none" cap="none" strike="noStrike">
                    <a:solidFill>
                      <a:srgbClr val="474746"/>
                    </a:solidFill>
                    <a:latin typeface="Arial"/>
                    <a:ea typeface="Arial"/>
                    <a:cs typeface="Arial"/>
                    <a:sym typeface="Arial"/>
                  </a:rPr>
                  <a:t>Datacenter</a:t>
                </a:r>
                <a:endParaRPr/>
              </a:p>
            </p:txBody>
          </p:sp>
        </p:grpSp>
        <p:sp>
          <p:nvSpPr>
            <p:cNvPr id="396" name="Google Shape;396;p12"/>
            <p:cNvSpPr txBox="1"/>
            <p:nvPr/>
          </p:nvSpPr>
          <p:spPr>
            <a:xfrm>
              <a:off x="9699706" y="3401867"/>
              <a:ext cx="1641024"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pt-BR" sz="1050" u="none" cap="none" strike="noStrike">
                  <a:solidFill>
                    <a:srgbClr val="F7981F"/>
                  </a:solidFill>
                  <a:latin typeface="Helvetica Neue"/>
                  <a:ea typeface="Helvetica Neue"/>
                  <a:cs typeface="Helvetica Neue"/>
                  <a:sym typeface="Helvetica Neue"/>
                </a:rPr>
                <a:t>Zona de disponibilidade</a:t>
              </a:r>
              <a:endParaRPr/>
            </a:p>
          </p:txBody>
        </p:sp>
        <p:sp>
          <p:nvSpPr>
            <p:cNvPr id="397" name="Google Shape;397;p12"/>
            <p:cNvSpPr txBox="1"/>
            <p:nvPr/>
          </p:nvSpPr>
          <p:spPr>
            <a:xfrm>
              <a:off x="8641646" y="5047513"/>
              <a:ext cx="1641024"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pt-BR" sz="1050" u="none" cap="none" strike="noStrike">
                  <a:solidFill>
                    <a:srgbClr val="F7981F"/>
                  </a:solidFill>
                  <a:latin typeface="Helvetica Neue"/>
                  <a:ea typeface="Helvetica Neue"/>
                  <a:cs typeface="Helvetica Neue"/>
                  <a:sym typeface="Helvetica Neue"/>
                </a:rPr>
                <a:t>Zona de disponibilidade</a:t>
              </a:r>
              <a:endParaRPr/>
            </a:p>
          </p:txBody>
        </p:sp>
        <p:sp>
          <p:nvSpPr>
            <p:cNvPr id="398" name="Google Shape;398;p12"/>
            <p:cNvSpPr txBox="1"/>
            <p:nvPr/>
          </p:nvSpPr>
          <p:spPr>
            <a:xfrm>
              <a:off x="6553664" y="1547191"/>
              <a:ext cx="167426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400" u="none" cap="none" strike="noStrike">
                  <a:solidFill>
                    <a:schemeClr val="dk1"/>
                  </a:solidFill>
                  <a:latin typeface="Arial"/>
                  <a:ea typeface="Arial"/>
                  <a:cs typeface="Arial"/>
                  <a:sym typeface="Arial"/>
                </a:rPr>
                <a:t>Fisicamente distinto</a:t>
              </a:r>
              <a:endParaRPr/>
            </a:p>
          </p:txBody>
        </p:sp>
        <p:sp>
          <p:nvSpPr>
            <p:cNvPr id="399" name="Google Shape;399;p12"/>
            <p:cNvSpPr txBox="1"/>
            <p:nvPr/>
          </p:nvSpPr>
          <p:spPr>
            <a:xfrm>
              <a:off x="6581207" y="5328424"/>
              <a:ext cx="1646718"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400" u="none" cap="none" strike="noStrike">
                  <a:solidFill>
                    <a:schemeClr val="dk1"/>
                  </a:solidFill>
                  <a:latin typeface="Arial"/>
                  <a:ea typeface="Arial"/>
                  <a:cs typeface="Arial"/>
                  <a:sym typeface="Arial"/>
                </a:rPr>
                <a:t>Fonte de alimentação ininterrupta</a:t>
              </a:r>
              <a:endParaRPr/>
            </a:p>
          </p:txBody>
        </p:sp>
        <p:sp>
          <p:nvSpPr>
            <p:cNvPr id="400" name="Google Shape;400;p12"/>
            <p:cNvSpPr txBox="1"/>
            <p:nvPr/>
          </p:nvSpPr>
          <p:spPr>
            <a:xfrm>
              <a:off x="10642691" y="1531951"/>
              <a:ext cx="122012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400" u="none" cap="none" strike="noStrike">
                  <a:solidFill>
                    <a:schemeClr val="dk1"/>
                  </a:solidFill>
                  <a:latin typeface="Arial"/>
                  <a:ea typeface="Arial"/>
                  <a:cs typeface="Arial"/>
                  <a:sym typeface="Arial"/>
                </a:rPr>
                <a:t>Geradores de backup</a:t>
              </a:r>
              <a:endParaRPr/>
            </a:p>
          </p:txBody>
        </p:sp>
        <p:sp>
          <p:nvSpPr>
            <p:cNvPr id="401" name="Google Shape;401;p12"/>
            <p:cNvSpPr txBox="1"/>
            <p:nvPr/>
          </p:nvSpPr>
          <p:spPr>
            <a:xfrm>
              <a:off x="10532329" y="5526544"/>
              <a:ext cx="143208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400" u="none" cap="none" strike="noStrike">
                  <a:solidFill>
                    <a:schemeClr val="dk1"/>
                  </a:solidFill>
                  <a:latin typeface="Arial"/>
                  <a:ea typeface="Arial"/>
                  <a:cs typeface="Arial"/>
                  <a:sym typeface="Arial"/>
                </a:rPr>
                <a:t>Equipamento de refrigeração</a:t>
              </a:r>
              <a:endParaRPr/>
            </a:p>
          </p:txBody>
        </p:sp>
        <p:pic>
          <p:nvPicPr>
            <p:cNvPr id="402" name="Google Shape;402;p12"/>
            <p:cNvPicPr preferRelativeResize="0"/>
            <p:nvPr/>
          </p:nvPicPr>
          <p:blipFill rotWithShape="1">
            <a:blip r:embed="rId6">
              <a:alphaModFix/>
            </a:blip>
            <a:srcRect b="0" l="0" r="0" t="0"/>
            <a:stretch/>
          </p:blipFill>
          <p:spPr>
            <a:xfrm>
              <a:off x="10329683" y="3790943"/>
              <a:ext cx="1117600" cy="1358900"/>
            </a:xfrm>
            <a:prstGeom prst="rect">
              <a:avLst/>
            </a:prstGeom>
            <a:noFill/>
            <a:ln>
              <a:noFill/>
            </a:ln>
          </p:spPr>
        </p:pic>
        <p:pic>
          <p:nvPicPr>
            <p:cNvPr id="403" name="Google Shape;403;p12"/>
            <p:cNvPicPr preferRelativeResize="0"/>
            <p:nvPr/>
          </p:nvPicPr>
          <p:blipFill rotWithShape="1">
            <a:blip r:embed="rId7">
              <a:alphaModFix/>
            </a:blip>
            <a:srcRect b="0" l="0" r="0" t="0"/>
            <a:stretch/>
          </p:blipFill>
          <p:spPr>
            <a:xfrm>
              <a:off x="8657431" y="1528951"/>
              <a:ext cx="1511300" cy="546100"/>
            </a:xfrm>
            <a:prstGeom prst="rect">
              <a:avLst/>
            </a:prstGeom>
            <a:noFill/>
            <a:ln>
              <a:noFill/>
            </a:ln>
          </p:spPr>
        </p:pic>
        <p:pic>
          <p:nvPicPr>
            <p:cNvPr id="404" name="Google Shape;404;p12"/>
            <p:cNvPicPr preferRelativeResize="0"/>
            <p:nvPr/>
          </p:nvPicPr>
          <p:blipFill rotWithShape="1">
            <a:blip r:embed="rId8">
              <a:alphaModFix/>
            </a:blip>
            <a:srcRect b="0" l="0" r="0" t="0"/>
            <a:stretch/>
          </p:blipFill>
          <p:spPr>
            <a:xfrm>
              <a:off x="7497446" y="3682834"/>
              <a:ext cx="1079500" cy="1422400"/>
            </a:xfrm>
            <a:prstGeom prst="rect">
              <a:avLst/>
            </a:prstGeom>
            <a:noFill/>
            <a:ln>
              <a:noFill/>
            </a:ln>
          </p:spPr>
        </p:pic>
        <p:sp>
          <p:nvSpPr>
            <p:cNvPr id="405" name="Google Shape;405;p12"/>
            <p:cNvSpPr txBox="1"/>
            <p:nvPr/>
          </p:nvSpPr>
          <p:spPr>
            <a:xfrm>
              <a:off x="6467311" y="4515312"/>
              <a:ext cx="14048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400" u="none" cap="none" strike="noStrike">
                  <a:solidFill>
                    <a:schemeClr val="dk1"/>
                  </a:solidFill>
                  <a:latin typeface="Arial"/>
                  <a:ea typeface="Arial"/>
                  <a:cs typeface="Arial"/>
                  <a:sym typeface="Arial"/>
                </a:rPr>
                <a:t>Conectividade de rede</a:t>
              </a:r>
              <a:endParaRPr/>
            </a:p>
          </p:txBody>
        </p:sp>
      </p:grpSp>
      <p:sp>
        <p:nvSpPr>
          <p:cNvPr id="406" name="Google Shape;406;p12"/>
          <p:cNvSpPr txBox="1"/>
          <p:nvPr>
            <p:ph idx="11" type="ftr"/>
          </p:nvPr>
        </p:nvSpPr>
        <p:spPr>
          <a:xfrm>
            <a:off x="419100" y="6356350"/>
            <a:ext cx="44577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407" name="Google Shape;407;p1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3"/>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pt-BR"/>
              <a:t>Principais lições</a:t>
            </a:r>
            <a:endParaRPr/>
          </a:p>
        </p:txBody>
      </p:sp>
      <p:sp>
        <p:nvSpPr>
          <p:cNvPr id="413" name="Google Shape;413;p13"/>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000"/>
              <a:buChar char="•"/>
            </a:pPr>
            <a:r>
              <a:rPr lang="pt-BR" sz="2000"/>
              <a:t>A </a:t>
            </a:r>
            <a:r>
              <a:rPr b="1" lang="pt-BR" sz="2000">
                <a:solidFill>
                  <a:schemeClr val="accent5"/>
                </a:solidFill>
              </a:rPr>
              <a:t>infraestrutura global da AWS</a:t>
            </a:r>
            <a:r>
              <a:rPr lang="pt-BR" sz="2000"/>
              <a:t> consiste em </a:t>
            </a:r>
            <a:r>
              <a:rPr lang="pt-BR" sz="2000">
                <a:solidFill>
                  <a:schemeClr val="accent6"/>
                </a:solidFill>
              </a:rPr>
              <a:t>regiões </a:t>
            </a:r>
            <a:r>
              <a:rPr lang="pt-BR" sz="2000"/>
              <a:t>e </a:t>
            </a:r>
            <a:r>
              <a:rPr lang="pt-BR" sz="2000">
                <a:solidFill>
                  <a:schemeClr val="accent6"/>
                </a:solidFill>
              </a:rPr>
              <a:t>zonas de disponibilidade</a:t>
            </a:r>
            <a:r>
              <a:rPr lang="pt-BR" sz="2000"/>
              <a:t>.</a:t>
            </a:r>
            <a:endParaRPr/>
          </a:p>
          <a:p>
            <a:pPr indent="-279400" lvl="0" marL="279400" rtl="0" algn="l">
              <a:lnSpc>
                <a:spcPct val="100000"/>
              </a:lnSpc>
              <a:spcBef>
                <a:spcPts val="1200"/>
              </a:spcBef>
              <a:spcAft>
                <a:spcPts val="0"/>
              </a:spcAft>
              <a:buClr>
                <a:schemeClr val="dk1"/>
              </a:buClr>
              <a:buSzPts val="2000"/>
              <a:buChar char="•"/>
            </a:pPr>
            <a:r>
              <a:rPr lang="pt-BR" sz="2000"/>
              <a:t>Normalmente, a escolha de uma </a:t>
            </a:r>
            <a:r>
              <a:rPr b="1" lang="pt-BR" sz="2000">
                <a:solidFill>
                  <a:schemeClr val="accent5"/>
                </a:solidFill>
              </a:rPr>
              <a:t>região</a:t>
            </a:r>
            <a:r>
              <a:rPr lang="pt-BR" sz="2000"/>
              <a:t> é baseada em </a:t>
            </a:r>
            <a:r>
              <a:rPr lang="pt-BR" sz="2000">
                <a:solidFill>
                  <a:schemeClr val="accent6"/>
                </a:solidFill>
              </a:rPr>
              <a:t>requisitos de conformidade </a:t>
            </a:r>
            <a:r>
              <a:rPr lang="pt-BR" sz="2000"/>
              <a:t>ou para </a:t>
            </a:r>
            <a:r>
              <a:rPr lang="pt-BR" sz="2000">
                <a:solidFill>
                  <a:schemeClr val="accent6"/>
                </a:solidFill>
              </a:rPr>
              <a:t>reduzir a latência</a:t>
            </a:r>
            <a:r>
              <a:rPr lang="pt-BR" sz="2000"/>
              <a:t>.</a:t>
            </a:r>
            <a:endParaRPr/>
          </a:p>
          <a:p>
            <a:pPr indent="-228600" lvl="0" marL="228600" rtl="0" algn="l">
              <a:lnSpc>
                <a:spcPct val="100000"/>
              </a:lnSpc>
              <a:spcBef>
                <a:spcPts val="2000"/>
              </a:spcBef>
              <a:spcAft>
                <a:spcPts val="0"/>
              </a:spcAft>
              <a:buClr>
                <a:schemeClr val="dk1"/>
              </a:buClr>
              <a:buSzPts val="2000"/>
              <a:buChar char="•"/>
            </a:pPr>
            <a:r>
              <a:rPr lang="pt-BR" sz="2000"/>
              <a:t>Cada</a:t>
            </a:r>
            <a:r>
              <a:rPr b="1" lang="pt-BR" sz="2000">
                <a:solidFill>
                  <a:schemeClr val="accent5"/>
                </a:solidFill>
              </a:rPr>
              <a:t> zona de disponibilidade </a:t>
            </a:r>
            <a:r>
              <a:rPr lang="pt-BR" sz="2000"/>
              <a:t>é fisicamente separada de outras zonas de disponibilidade e tem alimentação, redes e conectividade redundantes.</a:t>
            </a:r>
            <a:endParaRPr/>
          </a:p>
          <a:p>
            <a:pPr indent="-228600" lvl="0" marL="228600" rtl="0" algn="l">
              <a:lnSpc>
                <a:spcPct val="100000"/>
              </a:lnSpc>
              <a:spcBef>
                <a:spcPts val="1200"/>
              </a:spcBef>
              <a:spcAft>
                <a:spcPts val="0"/>
              </a:spcAft>
              <a:buClr>
                <a:schemeClr val="dk1"/>
              </a:buClr>
              <a:buSzPts val="2000"/>
              <a:buChar char="•"/>
            </a:pPr>
            <a:r>
              <a:rPr lang="pt-BR" sz="2000"/>
              <a:t>Os </a:t>
            </a:r>
            <a:r>
              <a:rPr b="1" lang="pt-BR" sz="2000">
                <a:solidFill>
                  <a:schemeClr val="accent5"/>
                </a:solidFill>
              </a:rPr>
              <a:t>pontos de presença</a:t>
            </a:r>
            <a:r>
              <a:rPr lang="pt-BR" sz="2000"/>
              <a:t> e os pontos de presença de </a:t>
            </a:r>
            <a:r>
              <a:rPr b="1" lang="pt-BR" sz="2000">
                <a:solidFill>
                  <a:schemeClr val="accent5"/>
                </a:solidFill>
              </a:rPr>
              <a:t>caches</a:t>
            </a:r>
            <a:r>
              <a:rPr lang="pt-BR" sz="2000"/>
              <a:t> </a:t>
            </a:r>
            <a:r>
              <a:rPr b="1" lang="pt-BR" sz="2000">
                <a:solidFill>
                  <a:schemeClr val="accent5"/>
                </a:solidFill>
              </a:rPr>
              <a:t>regionais </a:t>
            </a:r>
            <a:r>
              <a:rPr lang="pt-BR" sz="2000"/>
              <a:t>melhoram a performance </a:t>
            </a:r>
            <a:r>
              <a:rPr lang="pt-BR" sz="2000">
                <a:solidFill>
                  <a:schemeClr val="accent6"/>
                </a:solidFill>
              </a:rPr>
              <a:t>armazenando conteúdo em cache</a:t>
            </a:r>
            <a:r>
              <a:rPr lang="pt-BR" sz="2000"/>
              <a:t> mais próximo dos usuários.</a:t>
            </a:r>
            <a:endParaRPr/>
          </a:p>
          <a:p>
            <a:pPr indent="-101600" lvl="0" marL="228600" rtl="0" algn="l">
              <a:lnSpc>
                <a:spcPct val="100000"/>
              </a:lnSpc>
              <a:spcBef>
                <a:spcPts val="1000"/>
              </a:spcBef>
              <a:spcAft>
                <a:spcPts val="0"/>
              </a:spcAft>
              <a:buClr>
                <a:schemeClr val="dk1"/>
              </a:buClr>
              <a:buSzPts val="2000"/>
              <a:buNone/>
            </a:pPr>
            <a:r>
              <a:t/>
            </a:r>
            <a:endParaRPr sz="2000"/>
          </a:p>
        </p:txBody>
      </p:sp>
      <p:pic>
        <p:nvPicPr>
          <p:cNvPr id="414" name="Google Shape;414;p13"/>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415" name="Google Shape;415;p13"/>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pt-BR"/>
              <a:t>‹#›</a:t>
            </a:fld>
            <a:endParaRPr/>
          </a:p>
        </p:txBody>
      </p:sp>
      <p:sp>
        <p:nvSpPr>
          <p:cNvPr id="416" name="Google Shape;416;p13"/>
          <p:cNvSpPr txBox="1"/>
          <p:nvPr>
            <p:ph idx="11" type="ftr"/>
          </p:nvPr>
        </p:nvSpPr>
        <p:spPr>
          <a:xfrm>
            <a:off x="7360920" y="6356350"/>
            <a:ext cx="44119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pt-BR" sz="3600"/>
              <a:t>Seção 2: Visão geral dos serviços e das categorias de serviços da AWS</a:t>
            </a:r>
            <a:endParaRPr/>
          </a:p>
        </p:txBody>
      </p:sp>
      <p:sp>
        <p:nvSpPr>
          <p:cNvPr id="422" name="Google Shape;422;p14"/>
          <p:cNvSpPr txBox="1"/>
          <p:nvPr>
            <p:ph idx="1" type="body"/>
          </p:nvPr>
        </p:nvSpPr>
        <p:spPr>
          <a:xfrm>
            <a:off x="419099" y="2554356"/>
            <a:ext cx="1044919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pt-BR"/>
              <a:t>Módulo 3: Visão geral da infraestrutura global da AWS</a:t>
            </a:r>
            <a:endParaRPr/>
          </a:p>
        </p:txBody>
      </p:sp>
      <p:sp>
        <p:nvSpPr>
          <p:cNvPr id="423" name="Google Shape;423;p14"/>
          <p:cNvSpPr txBox="1"/>
          <p:nvPr>
            <p:ph idx="11" type="ftr"/>
          </p:nvPr>
        </p:nvSpPr>
        <p:spPr>
          <a:xfrm>
            <a:off x="419100" y="6356350"/>
            <a:ext cx="49149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Serviços fundamentais da AWS</a:t>
            </a:r>
            <a:endParaRPr/>
          </a:p>
        </p:txBody>
      </p:sp>
      <p:grpSp>
        <p:nvGrpSpPr>
          <p:cNvPr id="429" name="Google Shape;429;p15"/>
          <p:cNvGrpSpPr/>
          <p:nvPr/>
        </p:nvGrpSpPr>
        <p:grpSpPr>
          <a:xfrm>
            <a:off x="533400" y="1357305"/>
            <a:ext cx="11201400" cy="5076995"/>
            <a:chOff x="533400" y="1357305"/>
            <a:chExt cx="11201400" cy="5076995"/>
          </a:xfrm>
        </p:grpSpPr>
        <p:sp>
          <p:nvSpPr>
            <p:cNvPr descr="Marketing like diagram showing Infrastructure at the bottom, which consists of 'regions', 'availability zones' and 'edge locations'. The next level up is labeled Foundational Services and includes graphics for compute, networking, and storage. That level is highlighted. Next level up is Platform services that includes Databases, Analytics, App Services, Deployment and Managment, and mobile services. Top layer is labeld Applications and includes Virtual Desktops and Collaboration and Sharing. " id="430" name="Google Shape;430;p15"/>
            <p:cNvSpPr/>
            <p:nvPr/>
          </p:nvSpPr>
          <p:spPr>
            <a:xfrm>
              <a:off x="533400" y="1357305"/>
              <a:ext cx="11201400" cy="5076995"/>
            </a:xfrm>
            <a:prstGeom prst="roundRect">
              <a:avLst>
                <a:gd fmla="val 5109"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pt-BR" sz="2400" u="none" cap="none" strike="noStrike">
                  <a:solidFill>
                    <a:schemeClr val="lt1"/>
                  </a:solidFill>
                  <a:latin typeface="Arial"/>
                  <a:ea typeface="Arial"/>
                  <a:cs typeface="Arial"/>
                  <a:sym typeface="Arial"/>
                </a:rPr>
                <a:t> </a:t>
              </a:r>
              <a:endParaRPr/>
            </a:p>
          </p:txBody>
        </p:sp>
        <p:sp>
          <p:nvSpPr>
            <p:cNvPr id="431" name="Google Shape;431;p15"/>
            <p:cNvSpPr txBox="1"/>
            <p:nvPr/>
          </p:nvSpPr>
          <p:spPr>
            <a:xfrm>
              <a:off x="1229830" y="5882050"/>
              <a:ext cx="1609329"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pt-BR" sz="1800" u="none" cap="none" strike="noStrike">
                  <a:solidFill>
                    <a:srgbClr val="88A57F"/>
                  </a:solidFill>
                  <a:latin typeface="Arial"/>
                  <a:ea typeface="Arial"/>
                  <a:cs typeface="Arial"/>
                  <a:sym typeface="Arial"/>
                </a:rPr>
                <a:t>Infraestrutura</a:t>
              </a:r>
              <a:endParaRPr/>
            </a:p>
          </p:txBody>
        </p:sp>
        <p:sp>
          <p:nvSpPr>
            <p:cNvPr id="432" name="Google Shape;432;p15"/>
            <p:cNvSpPr/>
            <p:nvPr/>
          </p:nvSpPr>
          <p:spPr>
            <a:xfrm>
              <a:off x="2839861" y="5745362"/>
              <a:ext cx="8247466" cy="602914"/>
            </a:xfrm>
            <a:prstGeom prst="rect">
              <a:avLst/>
            </a:prstGeom>
            <a:solidFill>
              <a:schemeClr val="lt1"/>
            </a:solidFill>
            <a:ln cap="flat" cmpd="sng" w="9525">
              <a:solidFill>
                <a:srgbClr val="B1B3B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nvGrpSpPr>
            <p:cNvPr id="433" name="Google Shape;433;p15"/>
            <p:cNvGrpSpPr/>
            <p:nvPr/>
          </p:nvGrpSpPr>
          <p:grpSpPr>
            <a:xfrm>
              <a:off x="3571867" y="5880148"/>
              <a:ext cx="1942924" cy="343206"/>
              <a:chOff x="1993984" y="4281830"/>
              <a:chExt cx="1701831" cy="300618"/>
            </a:xfrm>
          </p:grpSpPr>
          <p:sp>
            <p:nvSpPr>
              <p:cNvPr id="434" name="Google Shape;434;p15"/>
              <p:cNvSpPr txBox="1"/>
              <p:nvPr/>
            </p:nvSpPr>
            <p:spPr>
              <a:xfrm>
                <a:off x="2784433" y="4285905"/>
                <a:ext cx="911382" cy="2965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rgbClr val="636466"/>
                    </a:solidFill>
                    <a:latin typeface="Arial"/>
                    <a:ea typeface="Arial"/>
                    <a:cs typeface="Arial"/>
                    <a:sym typeface="Arial"/>
                  </a:rPr>
                  <a:t>Regiões</a:t>
                </a:r>
                <a:endParaRPr/>
              </a:p>
            </p:txBody>
          </p:sp>
          <p:grpSp>
            <p:nvGrpSpPr>
              <p:cNvPr id="435" name="Google Shape;435;p15"/>
              <p:cNvGrpSpPr/>
              <p:nvPr/>
            </p:nvGrpSpPr>
            <p:grpSpPr>
              <a:xfrm>
                <a:off x="1993984" y="4281830"/>
                <a:ext cx="269760" cy="269760"/>
                <a:chOff x="0" y="0"/>
                <a:chExt cx="723901" cy="723901"/>
              </a:xfrm>
            </p:grpSpPr>
            <p:sp>
              <p:nvSpPr>
                <p:cNvPr id="436" name="Google Shape;436;p15"/>
                <p:cNvSpPr/>
                <p:nvPr/>
              </p:nvSpPr>
              <p:spPr>
                <a:xfrm>
                  <a:off x="0" y="0"/>
                  <a:ext cx="723901" cy="723901"/>
                </a:xfrm>
                <a:custGeom>
                  <a:rect b="b" l="l" r="r" t="t"/>
                  <a:pathLst>
                    <a:path extrusionOk="0" h="21600" w="2160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37" name="Google Shape;437;p15"/>
                <p:cNvSpPr/>
                <p:nvPr/>
              </p:nvSpPr>
              <p:spPr>
                <a:xfrm>
                  <a:off x="120877" y="89965"/>
                  <a:ext cx="166627" cy="134380"/>
                </a:xfrm>
                <a:custGeom>
                  <a:rect b="b" l="l" r="r" t="t"/>
                  <a:pathLst>
                    <a:path extrusionOk="0" h="21600" w="21354">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38" name="Google Shape;438;p15"/>
                <p:cNvSpPr/>
                <p:nvPr/>
              </p:nvSpPr>
              <p:spPr>
                <a:xfrm>
                  <a:off x="74781" y="236871"/>
                  <a:ext cx="132482" cy="119196"/>
                </a:xfrm>
                <a:custGeom>
                  <a:rect b="b" l="l" r="r" t="t"/>
                  <a:pathLst>
                    <a:path extrusionOk="0" h="21600" w="2160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39" name="Google Shape;439;p15"/>
                <p:cNvSpPr/>
                <p:nvPr/>
              </p:nvSpPr>
              <p:spPr>
                <a:xfrm>
                  <a:off x="75540" y="367074"/>
                  <a:ext cx="131163" cy="119196"/>
                </a:xfrm>
                <a:custGeom>
                  <a:rect b="b" l="l" r="r" t="t"/>
                  <a:pathLst>
                    <a:path extrusionOk="0" h="21600" w="21508">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0" name="Google Shape;440;p15"/>
                <p:cNvSpPr/>
                <p:nvPr/>
              </p:nvSpPr>
              <p:spPr>
                <a:xfrm>
                  <a:off x="120877" y="500314"/>
                  <a:ext cx="159029" cy="132103"/>
                </a:xfrm>
                <a:custGeom>
                  <a:rect b="b" l="l" r="r" t="t"/>
                  <a:pathLst>
                    <a:path extrusionOk="0" h="21600" w="21392">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1" name="Google Shape;441;p15"/>
                <p:cNvSpPr/>
                <p:nvPr/>
              </p:nvSpPr>
              <p:spPr>
                <a:xfrm>
                  <a:off x="232860" y="500314"/>
                  <a:ext cx="122447" cy="140074"/>
                </a:xfrm>
                <a:custGeom>
                  <a:rect b="b" l="l" r="r" t="t"/>
                  <a:pathLst>
                    <a:path extrusionOk="0" h="21600" w="21504">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2" name="Google Shape;442;p15"/>
                <p:cNvSpPr/>
                <p:nvPr/>
              </p:nvSpPr>
              <p:spPr>
                <a:xfrm>
                  <a:off x="206503" y="367074"/>
                  <a:ext cx="148804" cy="119196"/>
                </a:xfrm>
                <a:custGeom>
                  <a:rect b="b" l="l" r="r" t="t"/>
                  <a:pathLst>
                    <a:path extrusionOk="0" h="21600" w="2160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3" name="Google Shape;443;p15"/>
                <p:cNvSpPr/>
                <p:nvPr/>
              </p:nvSpPr>
              <p:spPr>
                <a:xfrm>
                  <a:off x="206503" y="236871"/>
                  <a:ext cx="148804" cy="119196"/>
                </a:xfrm>
                <a:custGeom>
                  <a:rect b="b" l="l" r="r" t="t"/>
                  <a:pathLst>
                    <a:path extrusionOk="0" h="21600" w="2160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4" name="Google Shape;444;p15"/>
                <p:cNvSpPr/>
                <p:nvPr/>
              </p:nvSpPr>
              <p:spPr>
                <a:xfrm>
                  <a:off x="236655" y="87308"/>
                  <a:ext cx="118652" cy="137037"/>
                </a:xfrm>
                <a:custGeom>
                  <a:rect b="b" l="l" r="r" t="t"/>
                  <a:pathLst>
                    <a:path extrusionOk="0" h="21600" w="21502">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5" name="Google Shape;445;p15"/>
                <p:cNvSpPr/>
                <p:nvPr/>
              </p:nvSpPr>
              <p:spPr>
                <a:xfrm>
                  <a:off x="438294" y="500314"/>
                  <a:ext cx="166398" cy="134760"/>
                </a:xfrm>
                <a:custGeom>
                  <a:rect b="b" l="l" r="r" t="t"/>
                  <a:pathLst>
                    <a:path extrusionOk="0" h="21600" w="21325">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6" name="Google Shape;446;p15"/>
                <p:cNvSpPr/>
                <p:nvPr/>
              </p:nvSpPr>
              <p:spPr>
                <a:xfrm>
                  <a:off x="515300" y="367074"/>
                  <a:ext cx="133060" cy="119196"/>
                </a:xfrm>
                <a:custGeom>
                  <a:rect b="b" l="l" r="r" t="t"/>
                  <a:pathLst>
                    <a:path extrusionOk="0" h="21600" w="21509">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7" name="Google Shape;447;p15"/>
                <p:cNvSpPr/>
                <p:nvPr/>
              </p:nvSpPr>
              <p:spPr>
                <a:xfrm>
                  <a:off x="516438" y="236871"/>
                  <a:ext cx="131163" cy="119196"/>
                </a:xfrm>
                <a:custGeom>
                  <a:rect b="b" l="l" r="r" t="t"/>
                  <a:pathLst>
                    <a:path extrusionOk="0" h="21600" w="21508">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8" name="Google Shape;448;p15"/>
                <p:cNvSpPr/>
                <p:nvPr/>
              </p:nvSpPr>
              <p:spPr>
                <a:xfrm>
                  <a:off x="440951" y="92622"/>
                  <a:ext cx="158893" cy="131723"/>
                </a:xfrm>
                <a:custGeom>
                  <a:rect b="b" l="l" r="r" t="t"/>
                  <a:pathLst>
                    <a:path extrusionOk="0" h="21600" w="21274">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49" name="Google Shape;449;p15"/>
                <p:cNvSpPr/>
                <p:nvPr/>
              </p:nvSpPr>
              <p:spPr>
                <a:xfrm>
                  <a:off x="367833" y="84651"/>
                  <a:ext cx="122070" cy="139694"/>
                </a:xfrm>
                <a:custGeom>
                  <a:rect b="b" l="l" r="r" t="t"/>
                  <a:pathLst>
                    <a:path extrusionOk="0" h="21600" w="21504">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50" name="Google Shape;450;p15"/>
                <p:cNvSpPr/>
                <p:nvPr/>
              </p:nvSpPr>
              <p:spPr>
                <a:xfrm>
                  <a:off x="367833" y="236871"/>
                  <a:ext cx="148805" cy="119196"/>
                </a:xfrm>
                <a:custGeom>
                  <a:rect b="b" l="l" r="r" t="t"/>
                  <a:pathLst>
                    <a:path extrusionOk="0" h="21600" w="2160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51" name="Google Shape;451;p15"/>
                <p:cNvSpPr/>
                <p:nvPr/>
              </p:nvSpPr>
              <p:spPr>
                <a:xfrm>
                  <a:off x="367833" y="367074"/>
                  <a:ext cx="148805" cy="119196"/>
                </a:xfrm>
                <a:custGeom>
                  <a:rect b="b" l="l" r="r" t="t"/>
                  <a:pathLst>
                    <a:path extrusionOk="0" h="21600" w="2160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52" name="Google Shape;452;p15"/>
                <p:cNvSpPr/>
                <p:nvPr/>
              </p:nvSpPr>
              <p:spPr>
                <a:xfrm>
                  <a:off x="367833" y="500314"/>
                  <a:ext cx="118437" cy="138176"/>
                </a:xfrm>
                <a:custGeom>
                  <a:rect b="b" l="l" r="r" t="t"/>
                  <a:pathLst>
                    <a:path extrusionOk="0" h="21600" w="2160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53" name="Google Shape;453;p15"/>
                <p:cNvSpPr/>
                <p:nvPr/>
              </p:nvSpPr>
              <p:spPr>
                <a:xfrm>
                  <a:off x="31506" y="31506"/>
                  <a:ext cx="660128" cy="660128"/>
                </a:xfrm>
                <a:custGeom>
                  <a:rect b="b" l="l" r="r" t="t"/>
                  <a:pathLst>
                    <a:path extrusionOk="0" h="21600" w="2160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grpSp>
        </p:grpSp>
        <p:grpSp>
          <p:nvGrpSpPr>
            <p:cNvPr id="454" name="Google Shape;454;p15"/>
            <p:cNvGrpSpPr/>
            <p:nvPr/>
          </p:nvGrpSpPr>
          <p:grpSpPr>
            <a:xfrm>
              <a:off x="8045667" y="5880147"/>
              <a:ext cx="2906016" cy="343205"/>
              <a:chOff x="5912642" y="4281830"/>
              <a:chExt cx="2545416" cy="300618"/>
            </a:xfrm>
          </p:grpSpPr>
          <p:sp>
            <p:nvSpPr>
              <p:cNvPr id="455" name="Google Shape;455;p15"/>
              <p:cNvSpPr txBox="1"/>
              <p:nvPr/>
            </p:nvSpPr>
            <p:spPr>
              <a:xfrm>
                <a:off x="6762604" y="4285904"/>
                <a:ext cx="1695454" cy="2965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rgbClr val="636466"/>
                    </a:solidFill>
                    <a:latin typeface="Arial"/>
                    <a:ea typeface="Arial"/>
                    <a:cs typeface="Arial"/>
                    <a:sym typeface="Arial"/>
                  </a:rPr>
                  <a:t>Pontos de presença</a:t>
                </a:r>
                <a:endParaRPr/>
              </a:p>
            </p:txBody>
          </p:sp>
          <p:grpSp>
            <p:nvGrpSpPr>
              <p:cNvPr id="456" name="Google Shape;456;p15"/>
              <p:cNvGrpSpPr/>
              <p:nvPr/>
            </p:nvGrpSpPr>
            <p:grpSpPr>
              <a:xfrm>
                <a:off x="5912642" y="4281830"/>
                <a:ext cx="269760" cy="269760"/>
                <a:chOff x="0" y="0"/>
                <a:chExt cx="723901" cy="723901"/>
              </a:xfrm>
            </p:grpSpPr>
            <p:sp>
              <p:nvSpPr>
                <p:cNvPr id="457" name="Google Shape;457;p15"/>
                <p:cNvSpPr/>
                <p:nvPr/>
              </p:nvSpPr>
              <p:spPr>
                <a:xfrm>
                  <a:off x="0" y="0"/>
                  <a:ext cx="723901" cy="723901"/>
                </a:xfrm>
                <a:custGeom>
                  <a:rect b="b" l="l" r="r" t="t"/>
                  <a:pathLst>
                    <a:path extrusionOk="0" h="21600" w="2160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58" name="Google Shape;458;p15"/>
                <p:cNvSpPr/>
                <p:nvPr/>
              </p:nvSpPr>
              <p:spPr>
                <a:xfrm>
                  <a:off x="120877" y="89965"/>
                  <a:ext cx="166627" cy="134380"/>
                </a:xfrm>
                <a:custGeom>
                  <a:rect b="b" l="l" r="r" t="t"/>
                  <a:pathLst>
                    <a:path extrusionOk="0" h="21600" w="21354">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59" name="Google Shape;459;p15"/>
                <p:cNvSpPr/>
                <p:nvPr/>
              </p:nvSpPr>
              <p:spPr>
                <a:xfrm>
                  <a:off x="74781" y="236871"/>
                  <a:ext cx="132482" cy="119196"/>
                </a:xfrm>
                <a:custGeom>
                  <a:rect b="b" l="l" r="r" t="t"/>
                  <a:pathLst>
                    <a:path extrusionOk="0" h="21600" w="2160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0" name="Google Shape;460;p15"/>
                <p:cNvSpPr/>
                <p:nvPr/>
              </p:nvSpPr>
              <p:spPr>
                <a:xfrm>
                  <a:off x="75540" y="367074"/>
                  <a:ext cx="131163" cy="119196"/>
                </a:xfrm>
                <a:custGeom>
                  <a:rect b="b" l="l" r="r" t="t"/>
                  <a:pathLst>
                    <a:path extrusionOk="0" h="21600" w="21508">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1" name="Google Shape;461;p15"/>
                <p:cNvSpPr/>
                <p:nvPr/>
              </p:nvSpPr>
              <p:spPr>
                <a:xfrm>
                  <a:off x="120877" y="500314"/>
                  <a:ext cx="159029" cy="132103"/>
                </a:xfrm>
                <a:custGeom>
                  <a:rect b="b" l="l" r="r" t="t"/>
                  <a:pathLst>
                    <a:path extrusionOk="0" h="21600" w="21392">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2" name="Google Shape;462;p15"/>
                <p:cNvSpPr/>
                <p:nvPr/>
              </p:nvSpPr>
              <p:spPr>
                <a:xfrm>
                  <a:off x="232860" y="500314"/>
                  <a:ext cx="122447" cy="140074"/>
                </a:xfrm>
                <a:custGeom>
                  <a:rect b="b" l="l" r="r" t="t"/>
                  <a:pathLst>
                    <a:path extrusionOk="0" h="21600" w="21504">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3" name="Google Shape;463;p15"/>
                <p:cNvSpPr/>
                <p:nvPr/>
              </p:nvSpPr>
              <p:spPr>
                <a:xfrm>
                  <a:off x="206503" y="367074"/>
                  <a:ext cx="148804" cy="119196"/>
                </a:xfrm>
                <a:custGeom>
                  <a:rect b="b" l="l" r="r" t="t"/>
                  <a:pathLst>
                    <a:path extrusionOk="0" h="21600" w="2160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4" name="Google Shape;464;p15"/>
                <p:cNvSpPr/>
                <p:nvPr/>
              </p:nvSpPr>
              <p:spPr>
                <a:xfrm>
                  <a:off x="206503" y="236871"/>
                  <a:ext cx="148804" cy="119196"/>
                </a:xfrm>
                <a:custGeom>
                  <a:rect b="b" l="l" r="r" t="t"/>
                  <a:pathLst>
                    <a:path extrusionOk="0" h="21600" w="2160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5" name="Google Shape;465;p15"/>
                <p:cNvSpPr/>
                <p:nvPr/>
              </p:nvSpPr>
              <p:spPr>
                <a:xfrm>
                  <a:off x="236655" y="87308"/>
                  <a:ext cx="118652" cy="137037"/>
                </a:xfrm>
                <a:custGeom>
                  <a:rect b="b" l="l" r="r" t="t"/>
                  <a:pathLst>
                    <a:path extrusionOk="0" h="21600" w="21502">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6" name="Google Shape;466;p15"/>
                <p:cNvSpPr/>
                <p:nvPr/>
              </p:nvSpPr>
              <p:spPr>
                <a:xfrm>
                  <a:off x="438294" y="500314"/>
                  <a:ext cx="166398" cy="134760"/>
                </a:xfrm>
                <a:custGeom>
                  <a:rect b="b" l="l" r="r" t="t"/>
                  <a:pathLst>
                    <a:path extrusionOk="0" h="21600" w="21325">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7" name="Google Shape;467;p15"/>
                <p:cNvSpPr/>
                <p:nvPr/>
              </p:nvSpPr>
              <p:spPr>
                <a:xfrm>
                  <a:off x="515300" y="367074"/>
                  <a:ext cx="133060" cy="119196"/>
                </a:xfrm>
                <a:custGeom>
                  <a:rect b="b" l="l" r="r" t="t"/>
                  <a:pathLst>
                    <a:path extrusionOk="0" h="21600" w="21509">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8" name="Google Shape;468;p15"/>
                <p:cNvSpPr/>
                <p:nvPr/>
              </p:nvSpPr>
              <p:spPr>
                <a:xfrm>
                  <a:off x="516438" y="236871"/>
                  <a:ext cx="131163" cy="119196"/>
                </a:xfrm>
                <a:custGeom>
                  <a:rect b="b" l="l" r="r" t="t"/>
                  <a:pathLst>
                    <a:path extrusionOk="0" h="21600" w="21508">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69" name="Google Shape;469;p15"/>
                <p:cNvSpPr/>
                <p:nvPr/>
              </p:nvSpPr>
              <p:spPr>
                <a:xfrm>
                  <a:off x="440951" y="92622"/>
                  <a:ext cx="158893" cy="131723"/>
                </a:xfrm>
                <a:custGeom>
                  <a:rect b="b" l="l" r="r" t="t"/>
                  <a:pathLst>
                    <a:path extrusionOk="0" h="21600" w="21274">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70" name="Google Shape;470;p15"/>
                <p:cNvSpPr/>
                <p:nvPr/>
              </p:nvSpPr>
              <p:spPr>
                <a:xfrm>
                  <a:off x="367833" y="84651"/>
                  <a:ext cx="122070" cy="139694"/>
                </a:xfrm>
                <a:custGeom>
                  <a:rect b="b" l="l" r="r" t="t"/>
                  <a:pathLst>
                    <a:path extrusionOk="0" h="21600" w="21504">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71" name="Google Shape;471;p15"/>
                <p:cNvSpPr/>
                <p:nvPr/>
              </p:nvSpPr>
              <p:spPr>
                <a:xfrm>
                  <a:off x="367833" y="236871"/>
                  <a:ext cx="148805" cy="119196"/>
                </a:xfrm>
                <a:custGeom>
                  <a:rect b="b" l="l" r="r" t="t"/>
                  <a:pathLst>
                    <a:path extrusionOk="0" h="21600" w="2160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72" name="Google Shape;472;p15"/>
                <p:cNvSpPr/>
                <p:nvPr/>
              </p:nvSpPr>
              <p:spPr>
                <a:xfrm>
                  <a:off x="367833" y="367074"/>
                  <a:ext cx="148805" cy="119196"/>
                </a:xfrm>
                <a:custGeom>
                  <a:rect b="b" l="l" r="r" t="t"/>
                  <a:pathLst>
                    <a:path extrusionOk="0" h="21600" w="2160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73" name="Google Shape;473;p15"/>
                <p:cNvSpPr/>
                <p:nvPr/>
              </p:nvSpPr>
              <p:spPr>
                <a:xfrm>
                  <a:off x="367833" y="500314"/>
                  <a:ext cx="118437" cy="138176"/>
                </a:xfrm>
                <a:custGeom>
                  <a:rect b="b" l="l" r="r" t="t"/>
                  <a:pathLst>
                    <a:path extrusionOk="0" h="21600" w="2160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74" name="Google Shape;474;p15"/>
                <p:cNvSpPr/>
                <p:nvPr/>
              </p:nvSpPr>
              <p:spPr>
                <a:xfrm>
                  <a:off x="31506" y="31506"/>
                  <a:ext cx="660128" cy="660128"/>
                </a:xfrm>
                <a:custGeom>
                  <a:rect b="b" l="l" r="r" t="t"/>
                  <a:pathLst>
                    <a:path extrusionOk="0" h="21600" w="2160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75" name="Google Shape;475;p15"/>
                <p:cNvSpPr/>
                <p:nvPr/>
              </p:nvSpPr>
              <p:spPr>
                <a:xfrm>
                  <a:off x="82686" y="23535"/>
                  <a:ext cx="234728" cy="223966"/>
                </a:xfrm>
                <a:custGeom>
                  <a:rect b="b" l="l" r="r" t="t"/>
                  <a:pathLst>
                    <a:path extrusionOk="0" h="21600" w="21404">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76" name="Google Shape;476;p15"/>
                <p:cNvSpPr/>
                <p:nvPr/>
              </p:nvSpPr>
              <p:spPr>
                <a:xfrm>
                  <a:off x="72119" y="12906"/>
                  <a:ext cx="255862" cy="245603"/>
                </a:xfrm>
                <a:custGeom>
                  <a:rect b="b" l="l" r="r" t="t"/>
                  <a:pathLst>
                    <a:path extrusionOk="0" h="21600" w="2141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77" name="Google Shape;477;p15"/>
                <p:cNvSpPr/>
                <p:nvPr/>
              </p:nvSpPr>
              <p:spPr>
                <a:xfrm>
                  <a:off x="407245" y="161710"/>
                  <a:ext cx="234728" cy="223966"/>
                </a:xfrm>
                <a:custGeom>
                  <a:rect b="b" l="l" r="r" t="t"/>
                  <a:pathLst>
                    <a:path extrusionOk="0" h="21600" w="21404">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478" name="Google Shape;478;p15"/>
                <p:cNvSpPr/>
                <p:nvPr/>
              </p:nvSpPr>
              <p:spPr>
                <a:xfrm>
                  <a:off x="396678" y="150701"/>
                  <a:ext cx="255862" cy="245603"/>
                </a:xfrm>
                <a:custGeom>
                  <a:rect b="b" l="l" r="r" t="t"/>
                  <a:pathLst>
                    <a:path extrusionOk="0" h="21600" w="2141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grpSp>
        </p:grpSp>
        <p:sp>
          <p:nvSpPr>
            <p:cNvPr id="479" name="Google Shape;479;p15"/>
            <p:cNvSpPr txBox="1"/>
            <p:nvPr/>
          </p:nvSpPr>
          <p:spPr>
            <a:xfrm>
              <a:off x="6320077" y="5859400"/>
              <a:ext cx="1765761" cy="4247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pt-BR" sz="1200" u="none" cap="none" strike="noStrike">
                  <a:solidFill>
                    <a:srgbClr val="636466"/>
                  </a:solidFill>
                  <a:latin typeface="Arial"/>
                  <a:ea typeface="Arial"/>
                  <a:cs typeface="Arial"/>
                  <a:sym typeface="Arial"/>
                </a:rPr>
                <a:t>Zonas de disponibilidade</a:t>
              </a:r>
              <a:endParaRPr/>
            </a:p>
          </p:txBody>
        </p:sp>
        <p:sp>
          <p:nvSpPr>
            <p:cNvPr id="480" name="Google Shape;480;p15"/>
            <p:cNvSpPr txBox="1"/>
            <p:nvPr/>
          </p:nvSpPr>
          <p:spPr>
            <a:xfrm>
              <a:off x="1199429" y="4984378"/>
              <a:ext cx="1654085"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pt-BR" sz="1600" u="none" cap="none" strike="noStrike">
                  <a:solidFill>
                    <a:srgbClr val="7B9AC8"/>
                  </a:solidFill>
                  <a:latin typeface="Arial"/>
                  <a:ea typeface="Arial"/>
                  <a:cs typeface="Arial"/>
                  <a:sym typeface="Arial"/>
                </a:rPr>
                <a:t>Base</a:t>
              </a:r>
              <a:endParaRPr/>
            </a:p>
            <a:p>
              <a:pPr indent="0" lvl="0" marL="0" marR="0" rtl="0" algn="r">
                <a:spcBef>
                  <a:spcPts val="0"/>
                </a:spcBef>
                <a:spcAft>
                  <a:spcPts val="0"/>
                </a:spcAft>
                <a:buNone/>
              </a:pPr>
              <a:r>
                <a:rPr b="1" i="0" lang="pt-BR" sz="1600" u="none" cap="none" strike="noStrike">
                  <a:solidFill>
                    <a:srgbClr val="7B9AC8"/>
                  </a:solidFill>
                  <a:latin typeface="Arial"/>
                  <a:ea typeface="Arial"/>
                  <a:cs typeface="Arial"/>
                  <a:sym typeface="Arial"/>
                </a:rPr>
                <a:t>Serviços</a:t>
              </a:r>
              <a:endParaRPr/>
            </a:p>
          </p:txBody>
        </p:sp>
        <p:sp>
          <p:nvSpPr>
            <p:cNvPr id="481" name="Google Shape;481;p15"/>
            <p:cNvSpPr/>
            <p:nvPr/>
          </p:nvSpPr>
          <p:spPr>
            <a:xfrm>
              <a:off x="2913216" y="4845424"/>
              <a:ext cx="8247465" cy="778327"/>
            </a:xfrm>
            <a:prstGeom prst="rect">
              <a:avLst/>
            </a:prstGeom>
            <a:solidFill>
              <a:schemeClr val="lt1"/>
            </a:solidFill>
            <a:ln cap="flat" cmpd="sng" w="9525">
              <a:solidFill>
                <a:srgbClr val="B1B3B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FFFFFF"/>
                </a:solidFill>
                <a:latin typeface="Arial"/>
                <a:ea typeface="Arial"/>
                <a:cs typeface="Arial"/>
                <a:sym typeface="Arial"/>
              </a:endParaRPr>
            </a:p>
          </p:txBody>
        </p:sp>
        <p:grpSp>
          <p:nvGrpSpPr>
            <p:cNvPr id="482" name="Google Shape;482;p15"/>
            <p:cNvGrpSpPr/>
            <p:nvPr/>
          </p:nvGrpSpPr>
          <p:grpSpPr>
            <a:xfrm>
              <a:off x="3179301" y="4872286"/>
              <a:ext cx="2961785" cy="646331"/>
              <a:chOff x="1655700" y="3250249"/>
              <a:chExt cx="2594265" cy="566130"/>
            </a:xfrm>
          </p:grpSpPr>
          <p:sp>
            <p:nvSpPr>
              <p:cNvPr id="483" name="Google Shape;483;p15"/>
              <p:cNvSpPr txBox="1"/>
              <p:nvPr/>
            </p:nvSpPr>
            <p:spPr>
              <a:xfrm>
                <a:off x="2501873" y="3250249"/>
                <a:ext cx="1748092" cy="56613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200" u="none" cap="none" strike="noStrike">
                    <a:solidFill>
                      <a:srgbClr val="636466"/>
                    </a:solidFill>
                    <a:latin typeface="Arial"/>
                    <a:ea typeface="Arial"/>
                    <a:cs typeface="Arial"/>
                    <a:sym typeface="Arial"/>
                  </a:rPr>
                  <a:t>Computação (virtual, escalabilidade automática e balanceamento de carga)</a:t>
                </a:r>
                <a:endParaRPr/>
              </a:p>
            </p:txBody>
          </p:sp>
          <p:grpSp>
            <p:nvGrpSpPr>
              <p:cNvPr id="484" name="Google Shape;484;p15"/>
              <p:cNvGrpSpPr/>
              <p:nvPr/>
            </p:nvGrpSpPr>
            <p:grpSpPr>
              <a:xfrm>
                <a:off x="1655700" y="3422868"/>
                <a:ext cx="261748" cy="261748"/>
                <a:chOff x="0" y="0"/>
                <a:chExt cx="723901" cy="723901"/>
              </a:xfrm>
            </p:grpSpPr>
            <p:sp>
              <p:nvSpPr>
                <p:cNvPr id="485" name="Google Shape;485;p15"/>
                <p:cNvSpPr/>
                <p:nvPr/>
              </p:nvSpPr>
              <p:spPr>
                <a:xfrm>
                  <a:off x="0" y="0"/>
                  <a:ext cx="723901" cy="723901"/>
                </a:xfrm>
                <a:custGeom>
                  <a:rect b="b" l="l" r="r" t="t"/>
                  <a:pathLst>
                    <a:path extrusionOk="0" h="21600" w="2160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486" name="Google Shape;486;p15"/>
                <p:cNvSpPr/>
                <p:nvPr/>
              </p:nvSpPr>
              <p:spPr>
                <a:xfrm>
                  <a:off x="51246" y="34164"/>
                  <a:ext cx="321144" cy="321143"/>
                </a:xfrm>
                <a:custGeom>
                  <a:rect b="b" l="l" r="r" t="t"/>
                  <a:pathLst>
                    <a:path extrusionOk="0" h="21600" w="2160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487" name="Google Shape;487;p15"/>
                <p:cNvSpPr/>
                <p:nvPr/>
              </p:nvSpPr>
              <p:spPr>
                <a:xfrm>
                  <a:off x="351510" y="105908"/>
                  <a:ext cx="321144" cy="321144"/>
                </a:xfrm>
                <a:custGeom>
                  <a:rect b="b" l="l" r="r" t="t"/>
                  <a:pathLst>
                    <a:path extrusionOk="0" h="21600" w="2160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488" name="Google Shape;488;p15"/>
                <p:cNvSpPr/>
                <p:nvPr/>
              </p:nvSpPr>
              <p:spPr>
                <a:xfrm>
                  <a:off x="192837" y="367833"/>
                  <a:ext cx="321144" cy="320765"/>
                </a:xfrm>
                <a:custGeom>
                  <a:rect b="b" l="l" r="r" t="t"/>
                  <a:pathLst>
                    <a:path extrusionOk="0" h="21600" w="2160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grpSp>
        <p:grpSp>
          <p:nvGrpSpPr>
            <p:cNvPr id="489" name="Google Shape;489;p15"/>
            <p:cNvGrpSpPr/>
            <p:nvPr/>
          </p:nvGrpSpPr>
          <p:grpSpPr>
            <a:xfrm>
              <a:off x="7432120" y="5069363"/>
              <a:ext cx="298829" cy="298829"/>
              <a:chOff x="0" y="0"/>
              <a:chExt cx="723901" cy="723901"/>
            </a:xfrm>
          </p:grpSpPr>
          <p:sp>
            <p:nvSpPr>
              <p:cNvPr id="490" name="Google Shape;490;p15"/>
              <p:cNvSpPr/>
              <p:nvPr/>
            </p:nvSpPr>
            <p:spPr>
              <a:xfrm>
                <a:off x="0" y="0"/>
                <a:ext cx="723901" cy="723901"/>
              </a:xfrm>
              <a:custGeom>
                <a:rect b="b" l="l" r="r" t="t"/>
                <a:pathLst>
                  <a:path extrusionOk="0" h="21600" w="2160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491" name="Google Shape;491;p15"/>
              <p:cNvSpPr/>
              <p:nvPr/>
            </p:nvSpPr>
            <p:spPr>
              <a:xfrm>
                <a:off x="44033" y="149942"/>
                <a:ext cx="634695" cy="423257"/>
              </a:xfrm>
              <a:custGeom>
                <a:rect b="b" l="l" r="r" t="t"/>
                <a:pathLst>
                  <a:path extrusionOk="0" h="21600" w="2160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492" name="Google Shape;492;p15"/>
              <p:cNvSpPr/>
              <p:nvPr/>
            </p:nvSpPr>
            <p:spPr>
              <a:xfrm>
                <a:off x="302162" y="215234"/>
                <a:ext cx="184108" cy="94142"/>
              </a:xfrm>
              <a:custGeom>
                <a:rect b="b" l="l" r="r" t="t"/>
                <a:pathLst>
                  <a:path extrusionOk="0" h="21600" w="2160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493" name="Google Shape;493;p15"/>
              <p:cNvSpPr/>
              <p:nvPr/>
            </p:nvSpPr>
            <p:spPr>
              <a:xfrm>
                <a:off x="279007" y="321902"/>
                <a:ext cx="230419" cy="75541"/>
              </a:xfrm>
              <a:custGeom>
                <a:rect b="b" l="l" r="r" t="t"/>
                <a:pathLst>
                  <a:path extrusionOk="0" h="21600" w="2160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494" name="Google Shape;494;p15"/>
              <p:cNvSpPr/>
              <p:nvPr/>
            </p:nvSpPr>
            <p:spPr>
              <a:xfrm>
                <a:off x="279007" y="429708"/>
                <a:ext cx="230419" cy="80477"/>
              </a:xfrm>
              <a:custGeom>
                <a:rect b="b" l="l" r="r" t="t"/>
                <a:pathLst>
                  <a:path extrusionOk="0" h="21600" w="2160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grpSp>
          <p:nvGrpSpPr>
            <p:cNvPr id="495" name="Google Shape;495;p15"/>
            <p:cNvGrpSpPr/>
            <p:nvPr/>
          </p:nvGrpSpPr>
          <p:grpSpPr>
            <a:xfrm>
              <a:off x="6844814" y="5086990"/>
              <a:ext cx="3047980" cy="277000"/>
              <a:chOff x="4839156" y="3438295"/>
              <a:chExt cx="2669764" cy="242627"/>
            </a:xfrm>
          </p:grpSpPr>
          <p:sp>
            <p:nvSpPr>
              <p:cNvPr id="496" name="Google Shape;496;p15"/>
              <p:cNvSpPr txBox="1"/>
              <p:nvPr/>
            </p:nvSpPr>
            <p:spPr>
              <a:xfrm>
                <a:off x="4839156" y="3438295"/>
                <a:ext cx="1138618" cy="24262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200" u="none" cap="none" strike="noStrike">
                    <a:solidFill>
                      <a:srgbClr val="636466"/>
                    </a:solidFill>
                    <a:latin typeface="Arial"/>
                    <a:ea typeface="Arial"/>
                    <a:cs typeface="Arial"/>
                    <a:sym typeface="Arial"/>
                  </a:rPr>
                  <a:t>Redes</a:t>
                </a:r>
                <a:endParaRPr/>
              </a:p>
            </p:txBody>
          </p:sp>
          <p:grpSp>
            <p:nvGrpSpPr>
              <p:cNvPr id="497" name="Google Shape;497;p15"/>
              <p:cNvGrpSpPr/>
              <p:nvPr/>
            </p:nvGrpSpPr>
            <p:grpSpPr>
              <a:xfrm>
                <a:off x="7291580" y="3440220"/>
                <a:ext cx="217340" cy="222124"/>
                <a:chOff x="102960" y="55789"/>
                <a:chExt cx="721180" cy="737054"/>
              </a:xfrm>
            </p:grpSpPr>
            <p:sp>
              <p:nvSpPr>
                <p:cNvPr id="498" name="Google Shape;498;p15"/>
                <p:cNvSpPr/>
                <p:nvPr/>
              </p:nvSpPr>
              <p:spPr>
                <a:xfrm>
                  <a:off x="678542" y="526142"/>
                  <a:ext cx="145598" cy="266701"/>
                </a:xfrm>
                <a:custGeom>
                  <a:rect b="b" l="l" r="r" t="t"/>
                  <a:pathLst>
                    <a:path extrusionOk="0" h="21600" w="2160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499" name="Google Shape;499;p15"/>
                <p:cNvSpPr/>
                <p:nvPr/>
              </p:nvSpPr>
              <p:spPr>
                <a:xfrm>
                  <a:off x="268967" y="137432"/>
                  <a:ext cx="128816" cy="235404"/>
                </a:xfrm>
                <a:custGeom>
                  <a:rect b="b" l="l" r="r" t="t"/>
                  <a:pathLst>
                    <a:path extrusionOk="0" h="21600" w="2160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0" name="Google Shape;500;p15"/>
                <p:cNvSpPr/>
                <p:nvPr/>
              </p:nvSpPr>
              <p:spPr>
                <a:xfrm>
                  <a:off x="276678" y="142875"/>
                  <a:ext cx="113394" cy="223611"/>
                </a:xfrm>
                <a:custGeom>
                  <a:rect b="b" l="l" r="r" t="t"/>
                  <a:pathLst>
                    <a:path extrusionOk="0" h="21600" w="21600">
                      <a:moveTo>
                        <a:pt x="0" y="21600"/>
                      </a:moveTo>
                      <a:lnTo>
                        <a:pt x="21600" y="14152"/>
                      </a:lnTo>
                      <a:lnTo>
                        <a:pt x="21600" y="0"/>
                      </a:lnTo>
                      <a:lnTo>
                        <a:pt x="0" y="7448"/>
                      </a:lnTo>
                      <a:lnTo>
                        <a:pt x="0" y="21600"/>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1" name="Google Shape;501;p15"/>
                <p:cNvSpPr/>
                <p:nvPr/>
              </p:nvSpPr>
              <p:spPr>
                <a:xfrm>
                  <a:off x="109310" y="55789"/>
                  <a:ext cx="270444" cy="146958"/>
                </a:xfrm>
                <a:custGeom>
                  <a:rect b="b" l="l" r="r" t="t"/>
                  <a:pathLst>
                    <a:path extrusionOk="0" h="21600" w="21537">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2" name="Google Shape;502;p15"/>
                <p:cNvSpPr/>
                <p:nvPr/>
              </p:nvSpPr>
              <p:spPr>
                <a:xfrm>
                  <a:off x="117021" y="64407"/>
                  <a:ext cx="255815" cy="130629"/>
                </a:xfrm>
                <a:custGeom>
                  <a:rect b="b" l="l" r="r" t="t"/>
                  <a:pathLst>
                    <a:path extrusionOk="0" h="21600" w="21600">
                      <a:moveTo>
                        <a:pt x="0" y="12450"/>
                      </a:moveTo>
                      <a:lnTo>
                        <a:pt x="12217" y="21600"/>
                      </a:lnTo>
                      <a:lnTo>
                        <a:pt x="21600" y="8850"/>
                      </a:lnTo>
                      <a:lnTo>
                        <a:pt x="9843" y="0"/>
                      </a:lnTo>
                      <a:lnTo>
                        <a:pt x="0" y="12450"/>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3" name="Google Shape;503;p15"/>
                <p:cNvSpPr/>
                <p:nvPr/>
              </p:nvSpPr>
              <p:spPr>
                <a:xfrm>
                  <a:off x="102960" y="158750"/>
                  <a:ext cx="154216" cy="217715"/>
                </a:xfrm>
                <a:custGeom>
                  <a:rect b="b" l="l" r="r" t="t"/>
                  <a:pathLst>
                    <a:path extrusionOk="0" h="21600" w="2160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4" name="Google Shape;504;p15"/>
                <p:cNvSpPr/>
                <p:nvPr/>
              </p:nvSpPr>
              <p:spPr>
                <a:xfrm>
                  <a:off x="112485" y="60324"/>
                  <a:ext cx="121105" cy="128362"/>
                </a:xfrm>
                <a:custGeom>
                  <a:rect b="b" l="l" r="r" t="t"/>
                  <a:pathLst>
                    <a:path extrusionOk="0" h="21600" w="21600">
                      <a:moveTo>
                        <a:pt x="21600" y="153"/>
                      </a:moveTo>
                      <a:lnTo>
                        <a:pt x="21600" y="21600"/>
                      </a:lnTo>
                      <a:lnTo>
                        <a:pt x="809" y="14044"/>
                      </a:lnTo>
                      <a:lnTo>
                        <a:pt x="0" y="12975"/>
                      </a:lnTo>
                      <a:lnTo>
                        <a:pt x="21438" y="0"/>
                      </a:lnTo>
                      <a:lnTo>
                        <a:pt x="21600" y="153"/>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5" name="Google Shape;505;p15"/>
                <p:cNvSpPr/>
                <p:nvPr/>
              </p:nvSpPr>
              <p:spPr>
                <a:xfrm>
                  <a:off x="342900" y="643164"/>
                  <a:ext cx="99786" cy="71665"/>
                </a:xfrm>
                <a:custGeom>
                  <a:rect b="b" l="l" r="r" t="t"/>
                  <a:pathLst>
                    <a:path extrusionOk="0" h="21600" w="2160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6" name="Google Shape;506;p15"/>
                <p:cNvSpPr/>
                <p:nvPr/>
              </p:nvSpPr>
              <p:spPr>
                <a:xfrm>
                  <a:off x="382814" y="669925"/>
                  <a:ext cx="59872" cy="18143"/>
                </a:xfrm>
                <a:custGeom>
                  <a:rect b="b" l="l" r="r" t="t"/>
                  <a:pathLst>
                    <a:path extrusionOk="0" h="21600" w="2160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7" name="Google Shape;507;p15"/>
                <p:cNvSpPr/>
                <p:nvPr/>
              </p:nvSpPr>
              <p:spPr>
                <a:xfrm>
                  <a:off x="446767" y="653596"/>
                  <a:ext cx="14062" cy="50347"/>
                </a:xfrm>
                <a:prstGeom prst="rect">
                  <a:avLst/>
                </a:pr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8" name="Google Shape;508;p15"/>
                <p:cNvSpPr/>
                <p:nvPr/>
              </p:nvSpPr>
              <p:spPr>
                <a:xfrm>
                  <a:off x="324757" y="664482"/>
                  <a:ext cx="12701" cy="29029"/>
                </a:xfrm>
                <a:prstGeom prst="rect">
                  <a:avLst/>
                </a:pr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09" name="Google Shape;509;p15"/>
                <p:cNvSpPr/>
                <p:nvPr/>
              </p:nvSpPr>
              <p:spPr>
                <a:xfrm>
                  <a:off x="306614" y="664482"/>
                  <a:ext cx="14061" cy="29029"/>
                </a:xfrm>
                <a:prstGeom prst="rect">
                  <a:avLst/>
                </a:pr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10" name="Google Shape;510;p15"/>
                <p:cNvSpPr/>
                <p:nvPr/>
              </p:nvSpPr>
              <p:spPr>
                <a:xfrm>
                  <a:off x="449035" y="194128"/>
                  <a:ext cx="98426" cy="70758"/>
                </a:xfrm>
                <a:custGeom>
                  <a:rect b="b" l="l" r="r" t="t"/>
                  <a:pathLst>
                    <a:path extrusionOk="0" h="21600" w="2160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11" name="Google Shape;511;p15"/>
                <p:cNvSpPr/>
                <p:nvPr/>
              </p:nvSpPr>
              <p:spPr>
                <a:xfrm>
                  <a:off x="449035" y="220889"/>
                  <a:ext cx="59873" cy="17236"/>
                </a:xfrm>
                <a:custGeom>
                  <a:rect b="b" l="l" r="r" t="t"/>
                  <a:pathLst>
                    <a:path extrusionOk="0" h="21600" w="2160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12" name="Google Shape;512;p15"/>
                <p:cNvSpPr/>
                <p:nvPr/>
              </p:nvSpPr>
              <p:spPr>
                <a:xfrm>
                  <a:off x="430892" y="203653"/>
                  <a:ext cx="12701" cy="51708"/>
                </a:xfrm>
                <a:prstGeom prst="rect">
                  <a:avLst/>
                </a:pr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13" name="Google Shape;513;p15"/>
                <p:cNvSpPr/>
                <p:nvPr/>
              </p:nvSpPr>
              <p:spPr>
                <a:xfrm>
                  <a:off x="552903" y="215446"/>
                  <a:ext cx="13155" cy="28122"/>
                </a:xfrm>
                <a:prstGeom prst="rect">
                  <a:avLst/>
                </a:pr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14" name="Google Shape;514;p15"/>
                <p:cNvSpPr/>
                <p:nvPr/>
              </p:nvSpPr>
              <p:spPr>
                <a:xfrm>
                  <a:off x="570139" y="215446"/>
                  <a:ext cx="14061" cy="28122"/>
                </a:xfrm>
                <a:prstGeom prst="rect">
                  <a:avLst/>
                </a:pr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grpSp>
        <p:sp>
          <p:nvSpPr>
            <p:cNvPr id="515" name="Google Shape;515;p15"/>
            <p:cNvSpPr/>
            <p:nvPr/>
          </p:nvSpPr>
          <p:spPr>
            <a:xfrm>
              <a:off x="2898861" y="1451468"/>
              <a:ext cx="8247466" cy="628638"/>
            </a:xfrm>
            <a:prstGeom prst="rect">
              <a:avLst/>
            </a:prstGeom>
            <a:solidFill>
              <a:schemeClr val="lt1"/>
            </a:solidFill>
            <a:ln cap="flat" cmpd="sng" w="9525">
              <a:solidFill>
                <a:srgbClr val="B1B3B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rgbClr val="FFFFFF"/>
                </a:solidFill>
                <a:latin typeface="Arial"/>
                <a:ea typeface="Arial"/>
                <a:cs typeface="Arial"/>
                <a:sym typeface="Arial"/>
              </a:endParaRPr>
            </a:p>
          </p:txBody>
        </p:sp>
        <p:sp>
          <p:nvSpPr>
            <p:cNvPr id="516" name="Google Shape;516;p15"/>
            <p:cNvSpPr txBox="1"/>
            <p:nvPr/>
          </p:nvSpPr>
          <p:spPr>
            <a:xfrm>
              <a:off x="1229830" y="1600838"/>
              <a:ext cx="1609329"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pt-BR" sz="1800" u="none" cap="none" strike="noStrike">
                  <a:solidFill>
                    <a:srgbClr val="636466"/>
                  </a:solidFill>
                  <a:latin typeface="Arial"/>
                  <a:ea typeface="Arial"/>
                  <a:cs typeface="Arial"/>
                  <a:sym typeface="Arial"/>
                </a:rPr>
                <a:t>Aplicações</a:t>
              </a:r>
              <a:endParaRPr/>
            </a:p>
          </p:txBody>
        </p:sp>
        <p:grpSp>
          <p:nvGrpSpPr>
            <p:cNvPr id="517" name="Google Shape;517;p15"/>
            <p:cNvGrpSpPr/>
            <p:nvPr/>
          </p:nvGrpSpPr>
          <p:grpSpPr>
            <a:xfrm>
              <a:off x="4160878" y="1595130"/>
              <a:ext cx="2573760" cy="338554"/>
              <a:chOff x="2509907" y="558411"/>
              <a:chExt cx="2254388" cy="296544"/>
            </a:xfrm>
          </p:grpSpPr>
          <p:sp>
            <p:nvSpPr>
              <p:cNvPr id="518" name="Google Shape;518;p15"/>
              <p:cNvSpPr txBox="1"/>
              <p:nvPr/>
            </p:nvSpPr>
            <p:spPr>
              <a:xfrm>
                <a:off x="2751946" y="558411"/>
                <a:ext cx="2012349" cy="2965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rgbClr val="636466"/>
                    </a:solidFill>
                    <a:latin typeface="Arial"/>
                    <a:ea typeface="Arial"/>
                    <a:cs typeface="Arial"/>
                    <a:sym typeface="Arial"/>
                  </a:rPr>
                  <a:t>Desktops virtuais</a:t>
                </a:r>
                <a:endParaRPr/>
              </a:p>
            </p:txBody>
          </p:sp>
          <p:grpSp>
            <p:nvGrpSpPr>
              <p:cNvPr id="519" name="Google Shape;519;p15"/>
              <p:cNvGrpSpPr/>
              <p:nvPr/>
            </p:nvGrpSpPr>
            <p:grpSpPr>
              <a:xfrm>
                <a:off x="2509907" y="569937"/>
                <a:ext cx="258330" cy="258466"/>
                <a:chOff x="17794" y="0"/>
                <a:chExt cx="723900" cy="724280"/>
              </a:xfrm>
            </p:grpSpPr>
            <p:sp>
              <p:nvSpPr>
                <p:cNvPr id="520" name="Google Shape;520;p15"/>
                <p:cNvSpPr/>
                <p:nvPr/>
              </p:nvSpPr>
              <p:spPr>
                <a:xfrm>
                  <a:off x="17794" y="0"/>
                  <a:ext cx="723900" cy="724280"/>
                </a:xfrm>
                <a:custGeom>
                  <a:rect b="b" l="l" r="r" t="t"/>
                  <a:pathLst>
                    <a:path extrusionOk="0" h="21600" w="2160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4309" y="21600"/>
                        <a:pt x="4309" y="21600"/>
                        <a:pt x="4309" y="21600"/>
                      </a:cubicBezTo>
                      <a:cubicBezTo>
                        <a:pt x="6531" y="21600"/>
                        <a:pt x="6531" y="21600"/>
                        <a:pt x="6531"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904"/>
                        <a:pt x="21600" y="20048"/>
                      </a:cubicBezTo>
                      <a:cubicBezTo>
                        <a:pt x="21600" y="10733"/>
                        <a:pt x="21600" y="10733"/>
                        <a:pt x="21600" y="10733"/>
                      </a:cubicBezTo>
                      <a:cubicBezTo>
                        <a:pt x="21600" y="6772"/>
                        <a:pt x="21600" y="6772"/>
                        <a:pt x="21600" y="6772"/>
                      </a:cubicBezTo>
                      <a:cubicBezTo>
                        <a:pt x="21600" y="1552"/>
                        <a:pt x="21600" y="1552"/>
                        <a:pt x="21600" y="1552"/>
                      </a:cubicBezTo>
                      <a:cubicBezTo>
                        <a:pt x="21600" y="696"/>
                        <a:pt x="20904" y="0"/>
                        <a:pt x="20048"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21" name="Google Shape;521;p15"/>
                <p:cNvSpPr/>
                <p:nvPr/>
              </p:nvSpPr>
              <p:spPr>
                <a:xfrm>
                  <a:off x="71123" y="78998"/>
                  <a:ext cx="609961" cy="565144"/>
                </a:xfrm>
                <a:custGeom>
                  <a:rect b="b" l="l" r="r" t="t"/>
                  <a:pathLst>
                    <a:path extrusionOk="0" h="21600" w="21600">
                      <a:moveTo>
                        <a:pt x="20965" y="0"/>
                      </a:moveTo>
                      <a:cubicBezTo>
                        <a:pt x="635" y="0"/>
                        <a:pt x="635" y="0"/>
                        <a:pt x="635" y="0"/>
                      </a:cubicBezTo>
                      <a:cubicBezTo>
                        <a:pt x="286" y="0"/>
                        <a:pt x="0" y="309"/>
                        <a:pt x="0" y="686"/>
                      </a:cubicBezTo>
                      <a:cubicBezTo>
                        <a:pt x="0" y="18000"/>
                        <a:pt x="0" y="18000"/>
                        <a:pt x="0" y="18000"/>
                      </a:cubicBezTo>
                      <a:cubicBezTo>
                        <a:pt x="0" y="18343"/>
                        <a:pt x="286" y="18651"/>
                        <a:pt x="635" y="18651"/>
                      </a:cubicBezTo>
                      <a:cubicBezTo>
                        <a:pt x="8227" y="18651"/>
                        <a:pt x="8227" y="18651"/>
                        <a:pt x="8227" y="18651"/>
                      </a:cubicBezTo>
                      <a:cubicBezTo>
                        <a:pt x="7973" y="20777"/>
                        <a:pt x="8132" y="20674"/>
                        <a:pt x="7655" y="20983"/>
                      </a:cubicBezTo>
                      <a:cubicBezTo>
                        <a:pt x="7179" y="21257"/>
                        <a:pt x="6829" y="21600"/>
                        <a:pt x="7433" y="21600"/>
                      </a:cubicBezTo>
                      <a:cubicBezTo>
                        <a:pt x="8068" y="21600"/>
                        <a:pt x="10800" y="21600"/>
                        <a:pt x="10800" y="21600"/>
                      </a:cubicBezTo>
                      <a:cubicBezTo>
                        <a:pt x="10800" y="21600"/>
                        <a:pt x="10800" y="21600"/>
                        <a:pt x="10800" y="21600"/>
                      </a:cubicBezTo>
                      <a:cubicBezTo>
                        <a:pt x="10800" y="21600"/>
                        <a:pt x="13532" y="21600"/>
                        <a:pt x="14167" y="21600"/>
                      </a:cubicBezTo>
                      <a:cubicBezTo>
                        <a:pt x="14771" y="21600"/>
                        <a:pt x="14421" y="21257"/>
                        <a:pt x="13945" y="20983"/>
                      </a:cubicBezTo>
                      <a:cubicBezTo>
                        <a:pt x="13468" y="20674"/>
                        <a:pt x="13627" y="20777"/>
                        <a:pt x="13373" y="18651"/>
                      </a:cubicBezTo>
                      <a:cubicBezTo>
                        <a:pt x="20965" y="18651"/>
                        <a:pt x="20965" y="18651"/>
                        <a:pt x="20965" y="18651"/>
                      </a:cubicBezTo>
                      <a:cubicBezTo>
                        <a:pt x="21314" y="18651"/>
                        <a:pt x="21600" y="18343"/>
                        <a:pt x="21600" y="18000"/>
                      </a:cubicBezTo>
                      <a:cubicBezTo>
                        <a:pt x="21600" y="686"/>
                        <a:pt x="21600" y="686"/>
                        <a:pt x="21600" y="686"/>
                      </a:cubicBezTo>
                      <a:cubicBezTo>
                        <a:pt x="21600" y="309"/>
                        <a:pt x="21314" y="0"/>
                        <a:pt x="20965" y="0"/>
                      </a:cubicBezTo>
                      <a:close/>
                      <a:moveTo>
                        <a:pt x="20965" y="14400"/>
                      </a:moveTo>
                      <a:cubicBezTo>
                        <a:pt x="20965" y="14777"/>
                        <a:pt x="20679" y="15086"/>
                        <a:pt x="20361" y="15086"/>
                      </a:cubicBezTo>
                      <a:cubicBezTo>
                        <a:pt x="1239" y="15086"/>
                        <a:pt x="1239" y="15086"/>
                        <a:pt x="1239" y="15086"/>
                      </a:cubicBezTo>
                      <a:cubicBezTo>
                        <a:pt x="921" y="15086"/>
                        <a:pt x="635" y="14777"/>
                        <a:pt x="635" y="14400"/>
                      </a:cubicBezTo>
                      <a:cubicBezTo>
                        <a:pt x="635" y="1269"/>
                        <a:pt x="635" y="1269"/>
                        <a:pt x="635" y="1269"/>
                      </a:cubicBezTo>
                      <a:cubicBezTo>
                        <a:pt x="635" y="891"/>
                        <a:pt x="921" y="583"/>
                        <a:pt x="1239" y="583"/>
                      </a:cubicBezTo>
                      <a:cubicBezTo>
                        <a:pt x="20361" y="583"/>
                        <a:pt x="20361" y="583"/>
                        <a:pt x="20361" y="583"/>
                      </a:cubicBezTo>
                      <a:cubicBezTo>
                        <a:pt x="20679" y="583"/>
                        <a:pt x="20965" y="891"/>
                        <a:pt x="20965" y="1269"/>
                      </a:cubicBezTo>
                      <a:lnTo>
                        <a:pt x="20965" y="14400"/>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22" name="Google Shape;522;p15"/>
                <p:cNvSpPr/>
                <p:nvPr/>
              </p:nvSpPr>
              <p:spPr>
                <a:xfrm>
                  <a:off x="102546" y="107103"/>
                  <a:ext cx="50894"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23" name="Google Shape;523;p15"/>
                <p:cNvSpPr/>
                <p:nvPr/>
              </p:nvSpPr>
              <p:spPr>
                <a:xfrm>
                  <a:off x="102546" y="182304"/>
                  <a:ext cx="50894"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24" name="Google Shape;524;p15"/>
                <p:cNvSpPr/>
                <p:nvPr/>
              </p:nvSpPr>
              <p:spPr>
                <a:xfrm>
                  <a:off x="581474" y="107103"/>
                  <a:ext cx="51274" cy="52034"/>
                </a:xfrm>
                <a:custGeom>
                  <a:rect b="b" l="l" r="r" t="t"/>
                  <a:pathLst>
                    <a:path extrusionOk="0" h="21600" w="2160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25" name="Google Shape;525;p15"/>
                <p:cNvSpPr/>
                <p:nvPr/>
              </p:nvSpPr>
              <p:spPr>
                <a:xfrm>
                  <a:off x="581474" y="182304"/>
                  <a:ext cx="51274" cy="52034"/>
                </a:xfrm>
                <a:custGeom>
                  <a:rect b="b" l="l" r="r" t="t"/>
                  <a:pathLst>
                    <a:path extrusionOk="0" h="21600" w="2160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26" name="Google Shape;526;p15"/>
                <p:cNvSpPr/>
                <p:nvPr/>
              </p:nvSpPr>
              <p:spPr>
                <a:xfrm>
                  <a:off x="102546" y="257504"/>
                  <a:ext cx="50894"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27" name="Google Shape;527;p15"/>
                <p:cNvSpPr/>
                <p:nvPr/>
              </p:nvSpPr>
              <p:spPr>
                <a:xfrm>
                  <a:off x="174328" y="107103"/>
                  <a:ext cx="50894"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28" name="Google Shape;528;p15"/>
                <p:cNvSpPr/>
                <p:nvPr/>
              </p:nvSpPr>
              <p:spPr>
                <a:xfrm>
                  <a:off x="174328" y="182304"/>
                  <a:ext cx="50894"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29" name="Google Shape;529;p15"/>
                <p:cNvSpPr/>
                <p:nvPr/>
              </p:nvSpPr>
              <p:spPr>
                <a:xfrm>
                  <a:off x="174328" y="257504"/>
                  <a:ext cx="50894"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30" name="Google Shape;530;p15"/>
                <p:cNvSpPr/>
                <p:nvPr/>
              </p:nvSpPr>
              <p:spPr>
                <a:xfrm>
                  <a:off x="246110" y="107103"/>
                  <a:ext cx="50895"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31" name="Google Shape;531;p15"/>
                <p:cNvSpPr/>
                <p:nvPr/>
              </p:nvSpPr>
              <p:spPr>
                <a:xfrm>
                  <a:off x="437910" y="408285"/>
                  <a:ext cx="52033" cy="52034"/>
                </a:xfrm>
                <a:custGeom>
                  <a:rect b="b" l="l" r="r" t="t"/>
                  <a:pathLst>
                    <a:path extrusionOk="0" h="21600" w="2160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32" name="Google Shape;532;p15"/>
                <p:cNvSpPr/>
                <p:nvPr/>
              </p:nvSpPr>
              <p:spPr>
                <a:xfrm>
                  <a:off x="509692" y="408285"/>
                  <a:ext cx="52034" cy="52034"/>
                </a:xfrm>
                <a:custGeom>
                  <a:rect b="b" l="l" r="r" t="t"/>
                  <a:pathLst>
                    <a:path extrusionOk="0" h="21600" w="2160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33" name="Google Shape;533;p15"/>
                <p:cNvSpPr/>
                <p:nvPr/>
              </p:nvSpPr>
              <p:spPr>
                <a:xfrm>
                  <a:off x="581474" y="408285"/>
                  <a:ext cx="52034" cy="52034"/>
                </a:xfrm>
                <a:custGeom>
                  <a:rect b="b" l="l" r="r" t="t"/>
                  <a:pathLst>
                    <a:path extrusionOk="0" h="21600" w="2160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34" name="Google Shape;534;p15"/>
                <p:cNvSpPr/>
                <p:nvPr/>
              </p:nvSpPr>
              <p:spPr>
                <a:xfrm>
                  <a:off x="246110" y="182304"/>
                  <a:ext cx="50895"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35" name="Google Shape;535;p15"/>
                <p:cNvSpPr/>
                <p:nvPr/>
              </p:nvSpPr>
              <p:spPr>
                <a:xfrm>
                  <a:off x="246110" y="257504"/>
                  <a:ext cx="50895"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36" name="Google Shape;536;p15"/>
                <p:cNvSpPr/>
                <p:nvPr/>
              </p:nvSpPr>
              <p:spPr>
                <a:xfrm>
                  <a:off x="102546" y="333085"/>
                  <a:ext cx="50894" cy="52033"/>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37" name="Google Shape;537;p15"/>
                <p:cNvSpPr/>
                <p:nvPr/>
              </p:nvSpPr>
              <p:spPr>
                <a:xfrm>
                  <a:off x="102546" y="408285"/>
                  <a:ext cx="50894" cy="52034"/>
                </a:xfrm>
                <a:custGeom>
                  <a:rect b="b" l="l" r="r" t="t"/>
                  <a:pathLst>
                    <a:path extrusionOk="0" h="21600" w="2160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grpSp>
        </p:grpSp>
        <p:grpSp>
          <p:nvGrpSpPr>
            <p:cNvPr id="538" name="Google Shape;538;p15"/>
            <p:cNvGrpSpPr/>
            <p:nvPr/>
          </p:nvGrpSpPr>
          <p:grpSpPr>
            <a:xfrm>
              <a:off x="7510410" y="1602968"/>
              <a:ext cx="3524158" cy="338554"/>
              <a:chOff x="5443804" y="565277"/>
              <a:chExt cx="3086854" cy="296544"/>
            </a:xfrm>
          </p:grpSpPr>
          <p:sp>
            <p:nvSpPr>
              <p:cNvPr id="539" name="Google Shape;539;p15"/>
              <p:cNvSpPr txBox="1"/>
              <p:nvPr/>
            </p:nvSpPr>
            <p:spPr>
              <a:xfrm>
                <a:off x="5687276" y="565277"/>
                <a:ext cx="2843381" cy="2965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rgbClr val="636466"/>
                    </a:solidFill>
                    <a:latin typeface="Arial"/>
                    <a:ea typeface="Arial"/>
                    <a:cs typeface="Arial"/>
                    <a:sym typeface="Arial"/>
                  </a:rPr>
                  <a:t>Colaboração e compartilhamento</a:t>
                </a:r>
                <a:endParaRPr/>
              </a:p>
            </p:txBody>
          </p:sp>
          <p:grpSp>
            <p:nvGrpSpPr>
              <p:cNvPr id="540" name="Google Shape;540;p15"/>
              <p:cNvGrpSpPr/>
              <p:nvPr/>
            </p:nvGrpSpPr>
            <p:grpSpPr>
              <a:xfrm>
                <a:off x="5443804" y="573444"/>
                <a:ext cx="260488" cy="253444"/>
                <a:chOff x="-1" y="0"/>
                <a:chExt cx="723902" cy="704327"/>
              </a:xfrm>
            </p:grpSpPr>
            <p:sp>
              <p:nvSpPr>
                <p:cNvPr id="541" name="Google Shape;541;p15"/>
                <p:cNvSpPr/>
                <p:nvPr/>
              </p:nvSpPr>
              <p:spPr>
                <a:xfrm>
                  <a:off x="40313" y="30526"/>
                  <a:ext cx="643274" cy="643273"/>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grpSp>
              <p:nvGrpSpPr>
                <p:cNvPr id="542" name="Google Shape;542;p15"/>
                <p:cNvGrpSpPr/>
                <p:nvPr/>
              </p:nvGrpSpPr>
              <p:grpSpPr>
                <a:xfrm>
                  <a:off x="-1" y="0"/>
                  <a:ext cx="723902" cy="704327"/>
                  <a:chOff x="0" y="0"/>
                  <a:chExt cx="723900" cy="704326"/>
                </a:xfrm>
              </p:grpSpPr>
              <p:sp>
                <p:nvSpPr>
                  <p:cNvPr id="543" name="Google Shape;543;p15"/>
                  <p:cNvSpPr/>
                  <p:nvPr/>
                </p:nvSpPr>
                <p:spPr>
                  <a:xfrm>
                    <a:off x="10341" y="163901"/>
                    <a:ext cx="498103" cy="270893"/>
                  </a:xfrm>
                  <a:custGeom>
                    <a:rect b="b" l="l" r="r" t="t"/>
                    <a:pathLst>
                      <a:path extrusionOk="0" h="21496" w="21562">
                        <a:moveTo>
                          <a:pt x="21449" y="14348"/>
                        </a:moveTo>
                        <a:cubicBezTo>
                          <a:pt x="19334" y="10471"/>
                          <a:pt x="19334" y="10471"/>
                          <a:pt x="19334" y="10471"/>
                        </a:cubicBezTo>
                        <a:cubicBezTo>
                          <a:pt x="17031" y="6248"/>
                          <a:pt x="17031" y="6248"/>
                          <a:pt x="17031" y="6248"/>
                        </a:cubicBezTo>
                        <a:cubicBezTo>
                          <a:pt x="17031" y="6248"/>
                          <a:pt x="17031" y="6248"/>
                          <a:pt x="17031" y="6248"/>
                        </a:cubicBezTo>
                        <a:cubicBezTo>
                          <a:pt x="13708" y="156"/>
                          <a:pt x="13708" y="156"/>
                          <a:pt x="13708" y="156"/>
                        </a:cubicBezTo>
                        <a:cubicBezTo>
                          <a:pt x="13557" y="-52"/>
                          <a:pt x="13368" y="-52"/>
                          <a:pt x="13255" y="156"/>
                        </a:cubicBezTo>
                        <a:cubicBezTo>
                          <a:pt x="11404" y="3479"/>
                          <a:pt x="11404" y="3479"/>
                          <a:pt x="11404" y="3479"/>
                        </a:cubicBezTo>
                        <a:cubicBezTo>
                          <a:pt x="11366" y="3548"/>
                          <a:pt x="11366" y="3617"/>
                          <a:pt x="11329" y="3686"/>
                        </a:cubicBezTo>
                        <a:cubicBezTo>
                          <a:pt x="9252" y="7494"/>
                          <a:pt x="9252" y="7494"/>
                          <a:pt x="9252" y="7494"/>
                        </a:cubicBezTo>
                        <a:cubicBezTo>
                          <a:pt x="0" y="7494"/>
                          <a:pt x="0" y="7494"/>
                          <a:pt x="0" y="7494"/>
                        </a:cubicBezTo>
                        <a:cubicBezTo>
                          <a:pt x="0" y="18017"/>
                          <a:pt x="0" y="18017"/>
                          <a:pt x="0" y="18017"/>
                        </a:cubicBezTo>
                        <a:cubicBezTo>
                          <a:pt x="12046" y="18017"/>
                          <a:pt x="12046" y="18017"/>
                          <a:pt x="12046" y="18017"/>
                        </a:cubicBezTo>
                        <a:cubicBezTo>
                          <a:pt x="13897" y="21340"/>
                          <a:pt x="13897" y="21340"/>
                          <a:pt x="13897" y="21340"/>
                        </a:cubicBezTo>
                        <a:cubicBezTo>
                          <a:pt x="14010" y="21548"/>
                          <a:pt x="14199" y="21548"/>
                          <a:pt x="14350" y="21340"/>
                        </a:cubicBezTo>
                        <a:cubicBezTo>
                          <a:pt x="15407" y="19402"/>
                          <a:pt x="15407" y="19402"/>
                          <a:pt x="15407" y="19402"/>
                        </a:cubicBezTo>
                        <a:cubicBezTo>
                          <a:pt x="15558" y="19125"/>
                          <a:pt x="15558" y="18779"/>
                          <a:pt x="15407" y="18502"/>
                        </a:cubicBezTo>
                        <a:cubicBezTo>
                          <a:pt x="15407" y="18502"/>
                          <a:pt x="15407" y="18502"/>
                          <a:pt x="15407" y="18502"/>
                        </a:cubicBezTo>
                        <a:cubicBezTo>
                          <a:pt x="15898" y="17671"/>
                          <a:pt x="15898" y="17671"/>
                          <a:pt x="15898" y="17671"/>
                        </a:cubicBezTo>
                        <a:cubicBezTo>
                          <a:pt x="15973" y="17810"/>
                          <a:pt x="16124" y="17879"/>
                          <a:pt x="16238" y="17810"/>
                        </a:cubicBezTo>
                        <a:cubicBezTo>
                          <a:pt x="17899" y="20856"/>
                          <a:pt x="17899" y="20856"/>
                          <a:pt x="17899" y="20856"/>
                        </a:cubicBezTo>
                        <a:cubicBezTo>
                          <a:pt x="18050" y="21133"/>
                          <a:pt x="18239" y="21133"/>
                          <a:pt x="18352" y="20856"/>
                        </a:cubicBezTo>
                        <a:cubicBezTo>
                          <a:pt x="19448" y="18917"/>
                          <a:pt x="19448" y="18917"/>
                          <a:pt x="19448" y="18917"/>
                        </a:cubicBezTo>
                        <a:cubicBezTo>
                          <a:pt x="19561" y="18710"/>
                          <a:pt x="19561" y="18294"/>
                          <a:pt x="19448" y="18086"/>
                        </a:cubicBezTo>
                        <a:cubicBezTo>
                          <a:pt x="17522" y="14556"/>
                          <a:pt x="17522" y="14556"/>
                          <a:pt x="17522" y="14556"/>
                        </a:cubicBezTo>
                        <a:cubicBezTo>
                          <a:pt x="18013" y="13725"/>
                          <a:pt x="18013" y="13725"/>
                          <a:pt x="18013" y="13725"/>
                        </a:cubicBezTo>
                        <a:cubicBezTo>
                          <a:pt x="19938" y="17186"/>
                          <a:pt x="19938" y="17186"/>
                          <a:pt x="19938" y="17186"/>
                        </a:cubicBezTo>
                        <a:cubicBezTo>
                          <a:pt x="20052" y="17394"/>
                          <a:pt x="20241" y="17394"/>
                          <a:pt x="20392" y="17186"/>
                        </a:cubicBezTo>
                        <a:cubicBezTo>
                          <a:pt x="21449" y="15248"/>
                          <a:pt x="21449" y="15248"/>
                          <a:pt x="21449" y="15248"/>
                        </a:cubicBezTo>
                        <a:cubicBezTo>
                          <a:pt x="21600" y="14971"/>
                          <a:pt x="21600" y="14625"/>
                          <a:pt x="21449" y="14348"/>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44" name="Google Shape;544;p15"/>
                  <p:cNvSpPr/>
                  <p:nvPr/>
                </p:nvSpPr>
                <p:spPr>
                  <a:xfrm>
                    <a:off x="0" y="152905"/>
                    <a:ext cx="519021" cy="292885"/>
                  </a:xfrm>
                  <a:custGeom>
                    <a:rect b="b" l="l" r="r" t="t"/>
                    <a:pathLst>
                      <a:path extrusionOk="0" h="21600" w="21528">
                        <a:moveTo>
                          <a:pt x="13351" y="771"/>
                        </a:moveTo>
                        <a:cubicBezTo>
                          <a:pt x="13423" y="771"/>
                          <a:pt x="13495" y="836"/>
                          <a:pt x="13568" y="964"/>
                        </a:cubicBezTo>
                        <a:cubicBezTo>
                          <a:pt x="16752" y="6621"/>
                          <a:pt x="16752" y="6621"/>
                          <a:pt x="16752" y="6621"/>
                        </a:cubicBezTo>
                        <a:cubicBezTo>
                          <a:pt x="16752" y="6621"/>
                          <a:pt x="16752" y="6621"/>
                          <a:pt x="16752" y="6621"/>
                        </a:cubicBezTo>
                        <a:cubicBezTo>
                          <a:pt x="18959" y="10543"/>
                          <a:pt x="18959" y="10543"/>
                          <a:pt x="18959" y="10543"/>
                        </a:cubicBezTo>
                        <a:cubicBezTo>
                          <a:pt x="20985" y="14143"/>
                          <a:pt x="20985" y="14143"/>
                          <a:pt x="20985" y="14143"/>
                        </a:cubicBezTo>
                        <a:cubicBezTo>
                          <a:pt x="21130" y="14400"/>
                          <a:pt x="21130" y="14721"/>
                          <a:pt x="20985" y="14979"/>
                        </a:cubicBezTo>
                        <a:cubicBezTo>
                          <a:pt x="19972" y="16779"/>
                          <a:pt x="19972" y="16779"/>
                          <a:pt x="19972" y="16779"/>
                        </a:cubicBezTo>
                        <a:cubicBezTo>
                          <a:pt x="19899" y="16907"/>
                          <a:pt x="19827" y="16971"/>
                          <a:pt x="19755" y="16971"/>
                        </a:cubicBezTo>
                        <a:cubicBezTo>
                          <a:pt x="19646" y="16971"/>
                          <a:pt x="19574" y="16907"/>
                          <a:pt x="19538" y="16779"/>
                        </a:cubicBezTo>
                        <a:cubicBezTo>
                          <a:pt x="17692" y="13564"/>
                          <a:pt x="17692" y="13564"/>
                          <a:pt x="17692" y="13564"/>
                        </a:cubicBezTo>
                        <a:cubicBezTo>
                          <a:pt x="17222" y="14336"/>
                          <a:pt x="17222" y="14336"/>
                          <a:pt x="17222" y="14336"/>
                        </a:cubicBezTo>
                        <a:cubicBezTo>
                          <a:pt x="19067" y="17614"/>
                          <a:pt x="19067" y="17614"/>
                          <a:pt x="19067" y="17614"/>
                        </a:cubicBezTo>
                        <a:cubicBezTo>
                          <a:pt x="19176" y="17807"/>
                          <a:pt x="19176" y="18193"/>
                          <a:pt x="19067" y="18386"/>
                        </a:cubicBezTo>
                        <a:cubicBezTo>
                          <a:pt x="18018" y="20186"/>
                          <a:pt x="18018" y="20186"/>
                          <a:pt x="18018" y="20186"/>
                        </a:cubicBezTo>
                        <a:cubicBezTo>
                          <a:pt x="17982" y="20314"/>
                          <a:pt x="17873" y="20379"/>
                          <a:pt x="17801" y="20379"/>
                        </a:cubicBezTo>
                        <a:cubicBezTo>
                          <a:pt x="17729" y="20379"/>
                          <a:pt x="17656" y="20314"/>
                          <a:pt x="17584" y="20186"/>
                        </a:cubicBezTo>
                        <a:cubicBezTo>
                          <a:pt x="15992" y="17357"/>
                          <a:pt x="15992" y="17357"/>
                          <a:pt x="15992" y="17357"/>
                        </a:cubicBezTo>
                        <a:cubicBezTo>
                          <a:pt x="15956" y="17357"/>
                          <a:pt x="15920" y="17357"/>
                          <a:pt x="15883" y="17357"/>
                        </a:cubicBezTo>
                        <a:cubicBezTo>
                          <a:pt x="15811" y="17357"/>
                          <a:pt x="15739" y="17293"/>
                          <a:pt x="15666" y="17229"/>
                        </a:cubicBezTo>
                        <a:cubicBezTo>
                          <a:pt x="15196" y="18000"/>
                          <a:pt x="15196" y="18000"/>
                          <a:pt x="15196" y="18000"/>
                        </a:cubicBezTo>
                        <a:cubicBezTo>
                          <a:pt x="15196" y="18000"/>
                          <a:pt x="15196" y="18000"/>
                          <a:pt x="15196" y="18000"/>
                        </a:cubicBezTo>
                        <a:cubicBezTo>
                          <a:pt x="15341" y="18257"/>
                          <a:pt x="15341" y="18579"/>
                          <a:pt x="15196" y="18836"/>
                        </a:cubicBezTo>
                        <a:cubicBezTo>
                          <a:pt x="14183" y="20636"/>
                          <a:pt x="14183" y="20636"/>
                          <a:pt x="14183" y="20636"/>
                        </a:cubicBezTo>
                        <a:cubicBezTo>
                          <a:pt x="14111" y="20764"/>
                          <a:pt x="14038" y="20829"/>
                          <a:pt x="13966" y="20829"/>
                        </a:cubicBezTo>
                        <a:cubicBezTo>
                          <a:pt x="13857" y="20829"/>
                          <a:pt x="13785" y="20764"/>
                          <a:pt x="13749" y="20636"/>
                        </a:cubicBezTo>
                        <a:cubicBezTo>
                          <a:pt x="11976" y="17550"/>
                          <a:pt x="11976" y="17550"/>
                          <a:pt x="11976" y="17550"/>
                        </a:cubicBezTo>
                        <a:cubicBezTo>
                          <a:pt x="434" y="17550"/>
                          <a:pt x="434" y="17550"/>
                          <a:pt x="434" y="17550"/>
                        </a:cubicBezTo>
                        <a:cubicBezTo>
                          <a:pt x="434" y="7779"/>
                          <a:pt x="434" y="7779"/>
                          <a:pt x="434" y="7779"/>
                        </a:cubicBezTo>
                        <a:cubicBezTo>
                          <a:pt x="9298" y="7779"/>
                          <a:pt x="9298" y="7779"/>
                          <a:pt x="9298" y="7779"/>
                        </a:cubicBezTo>
                        <a:cubicBezTo>
                          <a:pt x="11288" y="4243"/>
                          <a:pt x="11288" y="4243"/>
                          <a:pt x="11288" y="4243"/>
                        </a:cubicBezTo>
                        <a:cubicBezTo>
                          <a:pt x="11325" y="4179"/>
                          <a:pt x="11325" y="4114"/>
                          <a:pt x="11361" y="4050"/>
                        </a:cubicBezTo>
                        <a:cubicBezTo>
                          <a:pt x="13134" y="964"/>
                          <a:pt x="13134" y="964"/>
                          <a:pt x="13134" y="964"/>
                        </a:cubicBezTo>
                        <a:cubicBezTo>
                          <a:pt x="13170" y="836"/>
                          <a:pt x="13242" y="771"/>
                          <a:pt x="13351" y="771"/>
                        </a:cubicBezTo>
                        <a:moveTo>
                          <a:pt x="13351" y="0"/>
                        </a:moveTo>
                        <a:cubicBezTo>
                          <a:pt x="13134" y="0"/>
                          <a:pt x="12953" y="129"/>
                          <a:pt x="12808" y="386"/>
                        </a:cubicBezTo>
                        <a:cubicBezTo>
                          <a:pt x="11071" y="3536"/>
                          <a:pt x="11071" y="3536"/>
                          <a:pt x="11071" y="3536"/>
                        </a:cubicBezTo>
                        <a:cubicBezTo>
                          <a:pt x="10999" y="3600"/>
                          <a:pt x="10999" y="3664"/>
                          <a:pt x="10963" y="3729"/>
                        </a:cubicBezTo>
                        <a:cubicBezTo>
                          <a:pt x="9118" y="7007"/>
                          <a:pt x="9118" y="7007"/>
                          <a:pt x="9118" y="7007"/>
                        </a:cubicBezTo>
                        <a:cubicBezTo>
                          <a:pt x="434" y="7007"/>
                          <a:pt x="434" y="7007"/>
                          <a:pt x="434" y="7007"/>
                        </a:cubicBezTo>
                        <a:cubicBezTo>
                          <a:pt x="181" y="7007"/>
                          <a:pt x="0" y="7329"/>
                          <a:pt x="0" y="7779"/>
                        </a:cubicBezTo>
                        <a:cubicBezTo>
                          <a:pt x="0" y="17550"/>
                          <a:pt x="0" y="17550"/>
                          <a:pt x="0" y="17550"/>
                        </a:cubicBezTo>
                        <a:cubicBezTo>
                          <a:pt x="0" y="18000"/>
                          <a:pt x="181" y="18321"/>
                          <a:pt x="434" y="18321"/>
                        </a:cubicBezTo>
                        <a:cubicBezTo>
                          <a:pt x="11795" y="18321"/>
                          <a:pt x="11795" y="18321"/>
                          <a:pt x="11795" y="18321"/>
                        </a:cubicBezTo>
                        <a:cubicBezTo>
                          <a:pt x="13423" y="21214"/>
                          <a:pt x="13423" y="21214"/>
                          <a:pt x="13423" y="21214"/>
                        </a:cubicBezTo>
                        <a:cubicBezTo>
                          <a:pt x="13568" y="21471"/>
                          <a:pt x="13749" y="21600"/>
                          <a:pt x="13966" y="21600"/>
                        </a:cubicBezTo>
                        <a:cubicBezTo>
                          <a:pt x="14147" y="21600"/>
                          <a:pt x="14328" y="21471"/>
                          <a:pt x="14472" y="21214"/>
                        </a:cubicBezTo>
                        <a:cubicBezTo>
                          <a:pt x="15522" y="19350"/>
                          <a:pt x="15522" y="19350"/>
                          <a:pt x="15522" y="19350"/>
                        </a:cubicBezTo>
                        <a:cubicBezTo>
                          <a:pt x="15666" y="19093"/>
                          <a:pt x="15739" y="18771"/>
                          <a:pt x="15739" y="18386"/>
                        </a:cubicBezTo>
                        <a:cubicBezTo>
                          <a:pt x="15739" y="18321"/>
                          <a:pt x="15739" y="18257"/>
                          <a:pt x="15703" y="18193"/>
                        </a:cubicBezTo>
                        <a:cubicBezTo>
                          <a:pt x="15739" y="18129"/>
                          <a:pt x="15739" y="18129"/>
                          <a:pt x="15739" y="18129"/>
                        </a:cubicBezTo>
                        <a:cubicBezTo>
                          <a:pt x="15775" y="18129"/>
                          <a:pt x="15775" y="18129"/>
                          <a:pt x="15811" y="18129"/>
                        </a:cubicBezTo>
                        <a:cubicBezTo>
                          <a:pt x="17294" y="20764"/>
                          <a:pt x="17294" y="20764"/>
                          <a:pt x="17294" y="20764"/>
                        </a:cubicBezTo>
                        <a:cubicBezTo>
                          <a:pt x="17439" y="21021"/>
                          <a:pt x="17620" y="21150"/>
                          <a:pt x="17801" y="21150"/>
                        </a:cubicBezTo>
                        <a:cubicBezTo>
                          <a:pt x="18018" y="21150"/>
                          <a:pt x="18199" y="21021"/>
                          <a:pt x="18344" y="20764"/>
                        </a:cubicBezTo>
                        <a:cubicBezTo>
                          <a:pt x="19357" y="18900"/>
                          <a:pt x="19357" y="18900"/>
                          <a:pt x="19357" y="18900"/>
                        </a:cubicBezTo>
                        <a:cubicBezTo>
                          <a:pt x="19502" y="18707"/>
                          <a:pt x="19574" y="18321"/>
                          <a:pt x="19574" y="18000"/>
                        </a:cubicBezTo>
                        <a:cubicBezTo>
                          <a:pt x="19574" y="17871"/>
                          <a:pt x="19574" y="17807"/>
                          <a:pt x="19574" y="17679"/>
                        </a:cubicBezTo>
                        <a:cubicBezTo>
                          <a:pt x="19610" y="17679"/>
                          <a:pt x="19682" y="17743"/>
                          <a:pt x="19755" y="17743"/>
                        </a:cubicBezTo>
                        <a:cubicBezTo>
                          <a:pt x="19936" y="17743"/>
                          <a:pt x="20117" y="17614"/>
                          <a:pt x="20261" y="17357"/>
                        </a:cubicBezTo>
                        <a:cubicBezTo>
                          <a:pt x="21311" y="15493"/>
                          <a:pt x="21311" y="15493"/>
                          <a:pt x="21311" y="15493"/>
                        </a:cubicBezTo>
                        <a:cubicBezTo>
                          <a:pt x="21600" y="14979"/>
                          <a:pt x="21600" y="14143"/>
                          <a:pt x="21311" y="13629"/>
                        </a:cubicBezTo>
                        <a:cubicBezTo>
                          <a:pt x="19248" y="9964"/>
                          <a:pt x="19248" y="9964"/>
                          <a:pt x="19248" y="9964"/>
                        </a:cubicBezTo>
                        <a:cubicBezTo>
                          <a:pt x="17077" y="6107"/>
                          <a:pt x="17077" y="6107"/>
                          <a:pt x="17077" y="6107"/>
                        </a:cubicBezTo>
                        <a:cubicBezTo>
                          <a:pt x="17077" y="6107"/>
                          <a:pt x="17077" y="6107"/>
                          <a:pt x="17077" y="6107"/>
                        </a:cubicBezTo>
                        <a:cubicBezTo>
                          <a:pt x="13857" y="386"/>
                          <a:pt x="13857" y="386"/>
                          <a:pt x="13857" y="386"/>
                        </a:cubicBezTo>
                        <a:cubicBezTo>
                          <a:pt x="13713" y="129"/>
                          <a:pt x="13532" y="0"/>
                          <a:pt x="13351"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45" name="Google Shape;545;p15"/>
                  <p:cNvSpPr/>
                  <p:nvPr/>
                </p:nvSpPr>
                <p:spPr>
                  <a:xfrm>
                    <a:off x="9602" y="258535"/>
                    <a:ext cx="703957" cy="445791"/>
                  </a:xfrm>
                  <a:custGeom>
                    <a:rect b="b" l="l" r="r" t="t"/>
                    <a:pathLst>
                      <a:path extrusionOk="0" h="21600" w="21600">
                        <a:moveTo>
                          <a:pt x="20021" y="6932"/>
                        </a:moveTo>
                        <a:cubicBezTo>
                          <a:pt x="19271" y="13865"/>
                          <a:pt x="15471" y="19106"/>
                          <a:pt x="10894" y="19106"/>
                        </a:cubicBezTo>
                        <a:cubicBezTo>
                          <a:pt x="5781" y="19106"/>
                          <a:pt x="1659" y="12596"/>
                          <a:pt x="1659" y="4523"/>
                        </a:cubicBezTo>
                        <a:cubicBezTo>
                          <a:pt x="1659" y="2959"/>
                          <a:pt x="1820" y="1437"/>
                          <a:pt x="2114" y="0"/>
                        </a:cubicBezTo>
                        <a:cubicBezTo>
                          <a:pt x="0" y="0"/>
                          <a:pt x="0" y="0"/>
                          <a:pt x="0" y="0"/>
                        </a:cubicBezTo>
                        <a:cubicBezTo>
                          <a:pt x="0" y="19148"/>
                          <a:pt x="0" y="19148"/>
                          <a:pt x="0" y="19148"/>
                        </a:cubicBezTo>
                        <a:cubicBezTo>
                          <a:pt x="0" y="20501"/>
                          <a:pt x="696" y="21600"/>
                          <a:pt x="1552" y="21600"/>
                        </a:cubicBezTo>
                        <a:cubicBezTo>
                          <a:pt x="4309" y="21600"/>
                          <a:pt x="4309" y="21600"/>
                          <a:pt x="4309" y="21600"/>
                        </a:cubicBezTo>
                        <a:cubicBezTo>
                          <a:pt x="6531" y="21600"/>
                          <a:pt x="6531" y="21600"/>
                          <a:pt x="6531" y="21600"/>
                        </a:cubicBezTo>
                        <a:cubicBezTo>
                          <a:pt x="6799" y="21600"/>
                          <a:pt x="6799" y="21600"/>
                          <a:pt x="6799"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501"/>
                          <a:pt x="21600" y="19148"/>
                        </a:cubicBezTo>
                        <a:cubicBezTo>
                          <a:pt x="21600" y="6932"/>
                          <a:pt x="21600" y="6932"/>
                          <a:pt x="21600" y="6932"/>
                        </a:cubicBezTo>
                        <a:lnTo>
                          <a:pt x="20021" y="6932"/>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46" name="Google Shape;546;p15"/>
                  <p:cNvSpPr/>
                  <p:nvPr/>
                </p:nvSpPr>
                <p:spPr>
                  <a:xfrm>
                    <a:off x="180152" y="163900"/>
                    <a:ext cx="533407" cy="411242"/>
                  </a:xfrm>
                  <a:custGeom>
                    <a:rect b="b" l="l" r="r" t="t"/>
                    <a:pathLst>
                      <a:path extrusionOk="0" h="21531" w="21574">
                        <a:moveTo>
                          <a:pt x="12750" y="4944"/>
                        </a:moveTo>
                        <a:cubicBezTo>
                          <a:pt x="9009" y="103"/>
                          <a:pt x="9009" y="103"/>
                          <a:pt x="9009" y="103"/>
                        </a:cubicBezTo>
                        <a:cubicBezTo>
                          <a:pt x="8903" y="-34"/>
                          <a:pt x="8692" y="-34"/>
                          <a:pt x="8586" y="103"/>
                        </a:cubicBezTo>
                        <a:cubicBezTo>
                          <a:pt x="7562" y="1427"/>
                          <a:pt x="7562" y="1427"/>
                          <a:pt x="7562" y="1427"/>
                        </a:cubicBezTo>
                        <a:cubicBezTo>
                          <a:pt x="9362" y="3756"/>
                          <a:pt x="9362" y="3756"/>
                          <a:pt x="9362" y="3756"/>
                        </a:cubicBezTo>
                        <a:cubicBezTo>
                          <a:pt x="9574" y="4030"/>
                          <a:pt x="9574" y="4533"/>
                          <a:pt x="9362" y="4807"/>
                        </a:cubicBezTo>
                        <a:cubicBezTo>
                          <a:pt x="7527" y="7181"/>
                          <a:pt x="7527" y="7181"/>
                          <a:pt x="7527" y="7181"/>
                        </a:cubicBezTo>
                        <a:cubicBezTo>
                          <a:pt x="7421" y="7318"/>
                          <a:pt x="7280" y="7410"/>
                          <a:pt x="7139" y="7410"/>
                        </a:cubicBezTo>
                        <a:cubicBezTo>
                          <a:pt x="6962" y="7410"/>
                          <a:pt x="6821" y="7318"/>
                          <a:pt x="6715" y="7181"/>
                        </a:cubicBezTo>
                        <a:cubicBezTo>
                          <a:pt x="5833" y="5994"/>
                          <a:pt x="5833" y="5994"/>
                          <a:pt x="5833" y="5994"/>
                        </a:cubicBezTo>
                        <a:cubicBezTo>
                          <a:pt x="3468" y="9054"/>
                          <a:pt x="3468" y="9054"/>
                          <a:pt x="3468" y="9054"/>
                        </a:cubicBezTo>
                        <a:cubicBezTo>
                          <a:pt x="3433" y="9099"/>
                          <a:pt x="3433" y="9099"/>
                          <a:pt x="3433" y="9099"/>
                        </a:cubicBezTo>
                        <a:cubicBezTo>
                          <a:pt x="80" y="13437"/>
                          <a:pt x="80" y="13437"/>
                          <a:pt x="80" y="13437"/>
                        </a:cubicBezTo>
                        <a:cubicBezTo>
                          <a:pt x="-26" y="13574"/>
                          <a:pt x="-26" y="13803"/>
                          <a:pt x="80" y="13940"/>
                        </a:cubicBezTo>
                        <a:cubicBezTo>
                          <a:pt x="962" y="15036"/>
                          <a:pt x="962" y="15036"/>
                          <a:pt x="962" y="15036"/>
                        </a:cubicBezTo>
                        <a:cubicBezTo>
                          <a:pt x="1068" y="15173"/>
                          <a:pt x="1209" y="15173"/>
                          <a:pt x="1315" y="15036"/>
                        </a:cubicBezTo>
                        <a:cubicBezTo>
                          <a:pt x="2268" y="13803"/>
                          <a:pt x="2268" y="13803"/>
                          <a:pt x="2268" y="13803"/>
                        </a:cubicBezTo>
                        <a:cubicBezTo>
                          <a:pt x="2656" y="14305"/>
                          <a:pt x="2656" y="14305"/>
                          <a:pt x="2656" y="14305"/>
                        </a:cubicBezTo>
                        <a:cubicBezTo>
                          <a:pt x="1703" y="15538"/>
                          <a:pt x="1703" y="15538"/>
                          <a:pt x="1703" y="15538"/>
                        </a:cubicBezTo>
                        <a:cubicBezTo>
                          <a:pt x="1598" y="15675"/>
                          <a:pt x="1598" y="15903"/>
                          <a:pt x="1703" y="16040"/>
                        </a:cubicBezTo>
                        <a:cubicBezTo>
                          <a:pt x="2586" y="17182"/>
                          <a:pt x="2586" y="17182"/>
                          <a:pt x="2586" y="17182"/>
                        </a:cubicBezTo>
                        <a:cubicBezTo>
                          <a:pt x="2692" y="17319"/>
                          <a:pt x="2868" y="17319"/>
                          <a:pt x="2974" y="17182"/>
                        </a:cubicBezTo>
                        <a:cubicBezTo>
                          <a:pt x="3927" y="15949"/>
                          <a:pt x="3927" y="15949"/>
                          <a:pt x="3927" y="15949"/>
                        </a:cubicBezTo>
                        <a:cubicBezTo>
                          <a:pt x="4315" y="16451"/>
                          <a:pt x="4315" y="16451"/>
                          <a:pt x="4315" y="16451"/>
                        </a:cubicBezTo>
                        <a:cubicBezTo>
                          <a:pt x="3362" y="17684"/>
                          <a:pt x="3362" y="17684"/>
                          <a:pt x="3362" y="17684"/>
                        </a:cubicBezTo>
                        <a:cubicBezTo>
                          <a:pt x="3256" y="17821"/>
                          <a:pt x="3256" y="18050"/>
                          <a:pt x="3362" y="18187"/>
                        </a:cubicBezTo>
                        <a:cubicBezTo>
                          <a:pt x="4245" y="19328"/>
                          <a:pt x="4245" y="19328"/>
                          <a:pt x="4245" y="19328"/>
                        </a:cubicBezTo>
                        <a:cubicBezTo>
                          <a:pt x="4350" y="19465"/>
                          <a:pt x="4527" y="19465"/>
                          <a:pt x="4598" y="19328"/>
                        </a:cubicBezTo>
                        <a:cubicBezTo>
                          <a:pt x="5586" y="18095"/>
                          <a:pt x="5586" y="18095"/>
                          <a:pt x="5586" y="18095"/>
                        </a:cubicBezTo>
                        <a:cubicBezTo>
                          <a:pt x="5974" y="18598"/>
                          <a:pt x="5974" y="18598"/>
                          <a:pt x="5974" y="18598"/>
                        </a:cubicBezTo>
                        <a:cubicBezTo>
                          <a:pt x="4986" y="19831"/>
                          <a:pt x="4986" y="19831"/>
                          <a:pt x="4986" y="19831"/>
                        </a:cubicBezTo>
                        <a:cubicBezTo>
                          <a:pt x="4915" y="19968"/>
                          <a:pt x="4915" y="20150"/>
                          <a:pt x="4986" y="20287"/>
                        </a:cubicBezTo>
                        <a:cubicBezTo>
                          <a:pt x="5868" y="21429"/>
                          <a:pt x="5868" y="21429"/>
                          <a:pt x="5868" y="21429"/>
                        </a:cubicBezTo>
                        <a:cubicBezTo>
                          <a:pt x="5974" y="21566"/>
                          <a:pt x="6150" y="21566"/>
                          <a:pt x="6256" y="21429"/>
                        </a:cubicBezTo>
                        <a:cubicBezTo>
                          <a:pt x="7209" y="20196"/>
                          <a:pt x="7209" y="20196"/>
                          <a:pt x="7209" y="20196"/>
                        </a:cubicBezTo>
                        <a:cubicBezTo>
                          <a:pt x="7245" y="20242"/>
                          <a:pt x="7245" y="20242"/>
                          <a:pt x="7245" y="20242"/>
                        </a:cubicBezTo>
                        <a:cubicBezTo>
                          <a:pt x="13739" y="11885"/>
                          <a:pt x="13739" y="11885"/>
                          <a:pt x="13739" y="11885"/>
                        </a:cubicBezTo>
                        <a:cubicBezTo>
                          <a:pt x="21574" y="11885"/>
                          <a:pt x="21574" y="11885"/>
                          <a:pt x="21574" y="11885"/>
                        </a:cubicBezTo>
                        <a:cubicBezTo>
                          <a:pt x="21574" y="4944"/>
                          <a:pt x="21574" y="4944"/>
                          <a:pt x="21574" y="4944"/>
                        </a:cubicBezTo>
                        <a:lnTo>
                          <a:pt x="12750" y="4944"/>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47" name="Google Shape;547;p15"/>
                  <p:cNvSpPr/>
                  <p:nvPr/>
                </p:nvSpPr>
                <p:spPr>
                  <a:xfrm>
                    <a:off x="404793" y="321322"/>
                    <a:ext cx="138502" cy="138503"/>
                  </a:xfrm>
                  <a:custGeom>
                    <a:rect b="b" l="l" r="r" t="t"/>
                    <a:pathLst>
                      <a:path extrusionOk="0" h="21600" w="21600">
                        <a:moveTo>
                          <a:pt x="6113" y="1630"/>
                        </a:moveTo>
                        <a:cubicBezTo>
                          <a:pt x="6385" y="1630"/>
                          <a:pt x="6657" y="1766"/>
                          <a:pt x="6792" y="1902"/>
                        </a:cubicBezTo>
                        <a:cubicBezTo>
                          <a:pt x="19698" y="14808"/>
                          <a:pt x="19698" y="14808"/>
                          <a:pt x="19698" y="14808"/>
                        </a:cubicBezTo>
                        <a:cubicBezTo>
                          <a:pt x="20106" y="15215"/>
                          <a:pt x="20106" y="15894"/>
                          <a:pt x="19698" y="16302"/>
                        </a:cubicBezTo>
                        <a:cubicBezTo>
                          <a:pt x="16302" y="19562"/>
                          <a:pt x="16302" y="19562"/>
                          <a:pt x="16302" y="19562"/>
                        </a:cubicBezTo>
                        <a:cubicBezTo>
                          <a:pt x="16030" y="19834"/>
                          <a:pt x="15758" y="19970"/>
                          <a:pt x="15623" y="19970"/>
                        </a:cubicBezTo>
                        <a:cubicBezTo>
                          <a:pt x="15351" y="19970"/>
                          <a:pt x="15079" y="19834"/>
                          <a:pt x="14808" y="19562"/>
                        </a:cubicBezTo>
                        <a:cubicBezTo>
                          <a:pt x="1902" y="6792"/>
                          <a:pt x="1902" y="6792"/>
                          <a:pt x="1902" y="6792"/>
                        </a:cubicBezTo>
                        <a:cubicBezTo>
                          <a:pt x="1630" y="6385"/>
                          <a:pt x="1630" y="5706"/>
                          <a:pt x="1902" y="5298"/>
                        </a:cubicBezTo>
                        <a:cubicBezTo>
                          <a:pt x="5298" y="1902"/>
                          <a:pt x="5298" y="1902"/>
                          <a:pt x="5298" y="1902"/>
                        </a:cubicBezTo>
                        <a:cubicBezTo>
                          <a:pt x="5570" y="1766"/>
                          <a:pt x="5842" y="1630"/>
                          <a:pt x="6113" y="1630"/>
                        </a:cubicBezTo>
                        <a:moveTo>
                          <a:pt x="6113" y="0"/>
                        </a:moveTo>
                        <a:cubicBezTo>
                          <a:pt x="6113" y="0"/>
                          <a:pt x="6113" y="0"/>
                          <a:pt x="6113" y="0"/>
                        </a:cubicBezTo>
                        <a:cubicBezTo>
                          <a:pt x="5298" y="0"/>
                          <a:pt x="4755" y="272"/>
                          <a:pt x="4211" y="815"/>
                        </a:cubicBezTo>
                        <a:cubicBezTo>
                          <a:pt x="815" y="4211"/>
                          <a:pt x="815" y="4211"/>
                          <a:pt x="815" y="4211"/>
                        </a:cubicBezTo>
                        <a:cubicBezTo>
                          <a:pt x="272" y="4619"/>
                          <a:pt x="0" y="5298"/>
                          <a:pt x="0" y="5977"/>
                        </a:cubicBezTo>
                        <a:cubicBezTo>
                          <a:pt x="0" y="6792"/>
                          <a:pt x="272" y="7472"/>
                          <a:pt x="815" y="7879"/>
                        </a:cubicBezTo>
                        <a:cubicBezTo>
                          <a:pt x="13721" y="20785"/>
                          <a:pt x="13721" y="20785"/>
                          <a:pt x="13721" y="20785"/>
                        </a:cubicBezTo>
                        <a:cubicBezTo>
                          <a:pt x="14128" y="21328"/>
                          <a:pt x="14808" y="21600"/>
                          <a:pt x="15623" y="21600"/>
                        </a:cubicBezTo>
                        <a:cubicBezTo>
                          <a:pt x="16302" y="21600"/>
                          <a:pt x="16981" y="21328"/>
                          <a:pt x="17389" y="20785"/>
                        </a:cubicBezTo>
                        <a:cubicBezTo>
                          <a:pt x="20785" y="17389"/>
                          <a:pt x="20785" y="17389"/>
                          <a:pt x="20785" y="17389"/>
                        </a:cubicBezTo>
                        <a:cubicBezTo>
                          <a:pt x="21328" y="16845"/>
                          <a:pt x="21600" y="16166"/>
                          <a:pt x="21600" y="15487"/>
                        </a:cubicBezTo>
                        <a:cubicBezTo>
                          <a:pt x="21600" y="14808"/>
                          <a:pt x="21328" y="14128"/>
                          <a:pt x="20785" y="13585"/>
                        </a:cubicBezTo>
                        <a:cubicBezTo>
                          <a:pt x="8015" y="815"/>
                          <a:pt x="8015" y="815"/>
                          <a:pt x="8015" y="815"/>
                        </a:cubicBezTo>
                        <a:cubicBezTo>
                          <a:pt x="7472" y="272"/>
                          <a:pt x="6792" y="0"/>
                          <a:pt x="6113"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48" name="Google Shape;548;p15"/>
                  <p:cNvSpPr/>
                  <p:nvPr/>
                </p:nvSpPr>
                <p:spPr>
                  <a:xfrm>
                    <a:off x="364216" y="362319"/>
                    <a:ext cx="138401" cy="137763"/>
                  </a:xfrm>
                  <a:custGeom>
                    <a:rect b="b" l="l" r="r" t="t"/>
                    <a:pathLst>
                      <a:path extrusionOk="0" h="21600" w="21133">
                        <a:moveTo>
                          <a:pt x="5900" y="1641"/>
                        </a:moveTo>
                        <a:cubicBezTo>
                          <a:pt x="6167" y="1641"/>
                          <a:pt x="6434" y="1641"/>
                          <a:pt x="6567" y="1914"/>
                        </a:cubicBezTo>
                        <a:cubicBezTo>
                          <a:pt x="19234" y="14765"/>
                          <a:pt x="19234" y="14765"/>
                          <a:pt x="19234" y="14765"/>
                        </a:cubicBezTo>
                        <a:cubicBezTo>
                          <a:pt x="19634" y="15175"/>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900" y="0"/>
                          <a:pt x="5900" y="0"/>
                          <a:pt x="5900" y="0"/>
                        </a:cubicBez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49" name="Google Shape;549;p15"/>
                  <p:cNvSpPr/>
                  <p:nvPr/>
                </p:nvSpPr>
                <p:spPr>
                  <a:xfrm>
                    <a:off x="323437" y="402207"/>
                    <a:ext cx="138706" cy="138872"/>
                  </a:xfrm>
                  <a:custGeom>
                    <a:rect b="b" l="l" r="r" t="t"/>
                    <a:pathLst>
                      <a:path extrusionOk="0" h="21600" w="21070">
                        <a:moveTo>
                          <a:pt x="5963" y="1630"/>
                        </a:moveTo>
                        <a:cubicBezTo>
                          <a:pt x="6228" y="1630"/>
                          <a:pt x="6361" y="1766"/>
                          <a:pt x="6626" y="1902"/>
                        </a:cubicBezTo>
                        <a:cubicBezTo>
                          <a:pt x="19215" y="14808"/>
                          <a:pt x="19215" y="14808"/>
                          <a:pt x="19215" y="14808"/>
                        </a:cubicBezTo>
                        <a:cubicBezTo>
                          <a:pt x="19612" y="15215"/>
                          <a:pt x="19612" y="15894"/>
                          <a:pt x="19215" y="16302"/>
                        </a:cubicBezTo>
                        <a:cubicBezTo>
                          <a:pt x="15902" y="19698"/>
                          <a:pt x="15902" y="19698"/>
                          <a:pt x="15902" y="19698"/>
                        </a:cubicBezTo>
                        <a:cubicBezTo>
                          <a:pt x="15637" y="19834"/>
                          <a:pt x="15372" y="19970"/>
                          <a:pt x="15107" y="19970"/>
                        </a:cubicBezTo>
                        <a:cubicBezTo>
                          <a:pt x="14842" y="19970"/>
                          <a:pt x="14709" y="19834"/>
                          <a:pt x="14444" y="19698"/>
                        </a:cubicBezTo>
                        <a:cubicBezTo>
                          <a:pt x="1855" y="6792"/>
                          <a:pt x="1855" y="6792"/>
                          <a:pt x="1855" y="6792"/>
                        </a:cubicBezTo>
                        <a:cubicBezTo>
                          <a:pt x="1458" y="6385"/>
                          <a:pt x="1458" y="5706"/>
                          <a:pt x="1855" y="5298"/>
                        </a:cubicBezTo>
                        <a:cubicBezTo>
                          <a:pt x="5168" y="1902"/>
                          <a:pt x="5168" y="1902"/>
                          <a:pt x="5168" y="1902"/>
                        </a:cubicBezTo>
                        <a:cubicBezTo>
                          <a:pt x="5433" y="1766"/>
                          <a:pt x="5698" y="1630"/>
                          <a:pt x="5963" y="1630"/>
                        </a:cubicBezTo>
                        <a:moveTo>
                          <a:pt x="5963" y="0"/>
                        </a:moveTo>
                        <a:cubicBezTo>
                          <a:pt x="5168" y="0"/>
                          <a:pt x="4506" y="272"/>
                          <a:pt x="4108" y="815"/>
                        </a:cubicBezTo>
                        <a:cubicBezTo>
                          <a:pt x="795" y="4211"/>
                          <a:pt x="795" y="4211"/>
                          <a:pt x="795" y="4211"/>
                        </a:cubicBezTo>
                        <a:cubicBezTo>
                          <a:pt x="-265" y="5162"/>
                          <a:pt x="-265" y="6928"/>
                          <a:pt x="795" y="7879"/>
                        </a:cubicBezTo>
                        <a:cubicBezTo>
                          <a:pt x="13384" y="20785"/>
                          <a:pt x="13384" y="20785"/>
                          <a:pt x="13384" y="20785"/>
                        </a:cubicBezTo>
                        <a:cubicBezTo>
                          <a:pt x="13782" y="21328"/>
                          <a:pt x="14444" y="21600"/>
                          <a:pt x="15107" y="21600"/>
                        </a:cubicBezTo>
                        <a:cubicBezTo>
                          <a:pt x="15902" y="21600"/>
                          <a:pt x="16564" y="21328"/>
                          <a:pt x="16962" y="20785"/>
                        </a:cubicBezTo>
                        <a:cubicBezTo>
                          <a:pt x="20275" y="17389"/>
                          <a:pt x="20275" y="17389"/>
                          <a:pt x="20275" y="17389"/>
                        </a:cubicBezTo>
                        <a:cubicBezTo>
                          <a:pt x="21335" y="16438"/>
                          <a:pt x="21335" y="14672"/>
                          <a:pt x="20275" y="13721"/>
                        </a:cubicBezTo>
                        <a:cubicBezTo>
                          <a:pt x="7686" y="815"/>
                          <a:pt x="7686" y="815"/>
                          <a:pt x="7686" y="815"/>
                        </a:cubicBezTo>
                        <a:cubicBezTo>
                          <a:pt x="7288" y="272"/>
                          <a:pt x="6626" y="0"/>
                          <a:pt x="5963"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50" name="Google Shape;550;p15"/>
                  <p:cNvSpPr/>
                  <p:nvPr/>
                </p:nvSpPr>
                <p:spPr>
                  <a:xfrm>
                    <a:off x="283328" y="443204"/>
                    <a:ext cx="138039" cy="138133"/>
                  </a:xfrm>
                  <a:custGeom>
                    <a:rect b="b" l="l" r="r" t="t"/>
                    <a:pathLst>
                      <a:path extrusionOk="0" h="21600" w="21133">
                        <a:moveTo>
                          <a:pt x="5900" y="1641"/>
                        </a:moveTo>
                        <a:cubicBezTo>
                          <a:pt x="6167" y="1641"/>
                          <a:pt x="6434" y="1641"/>
                          <a:pt x="6567" y="1914"/>
                        </a:cubicBezTo>
                        <a:cubicBezTo>
                          <a:pt x="19234" y="14901"/>
                          <a:pt x="19234" y="14901"/>
                          <a:pt x="19234" y="14901"/>
                        </a:cubicBezTo>
                        <a:cubicBezTo>
                          <a:pt x="19634" y="15311"/>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51" name="Google Shape;551;p15"/>
                  <p:cNvSpPr/>
                  <p:nvPr/>
                </p:nvSpPr>
                <p:spPr>
                  <a:xfrm>
                    <a:off x="169894" y="153644"/>
                    <a:ext cx="554006" cy="431755"/>
                  </a:xfrm>
                  <a:custGeom>
                    <a:rect b="b" l="l" r="r" t="t"/>
                    <a:pathLst>
                      <a:path extrusionOk="0" h="21600" w="21600">
                        <a:moveTo>
                          <a:pt x="21192" y="4713"/>
                        </a:moveTo>
                        <a:cubicBezTo>
                          <a:pt x="12858" y="4713"/>
                          <a:pt x="12858" y="4713"/>
                          <a:pt x="12858" y="4713"/>
                        </a:cubicBezTo>
                        <a:cubicBezTo>
                          <a:pt x="9354" y="262"/>
                          <a:pt x="9354" y="262"/>
                          <a:pt x="9354" y="262"/>
                        </a:cubicBezTo>
                        <a:cubicBezTo>
                          <a:pt x="9252" y="87"/>
                          <a:pt x="9048" y="0"/>
                          <a:pt x="8878" y="0"/>
                        </a:cubicBezTo>
                        <a:cubicBezTo>
                          <a:pt x="8674" y="0"/>
                          <a:pt x="8504" y="87"/>
                          <a:pt x="8368" y="262"/>
                        </a:cubicBezTo>
                        <a:cubicBezTo>
                          <a:pt x="7381" y="1527"/>
                          <a:pt x="7381" y="1527"/>
                          <a:pt x="7381" y="1527"/>
                        </a:cubicBezTo>
                        <a:cubicBezTo>
                          <a:pt x="7245" y="1702"/>
                          <a:pt x="7245" y="2051"/>
                          <a:pt x="7381" y="2269"/>
                        </a:cubicBezTo>
                        <a:cubicBezTo>
                          <a:pt x="9116" y="4451"/>
                          <a:pt x="9116" y="4451"/>
                          <a:pt x="9116" y="4451"/>
                        </a:cubicBezTo>
                        <a:cubicBezTo>
                          <a:pt x="9150" y="4538"/>
                          <a:pt x="9184" y="4582"/>
                          <a:pt x="9184" y="4625"/>
                        </a:cubicBezTo>
                        <a:cubicBezTo>
                          <a:pt x="9184" y="4625"/>
                          <a:pt x="9150" y="4713"/>
                          <a:pt x="9116" y="4756"/>
                        </a:cubicBezTo>
                        <a:cubicBezTo>
                          <a:pt x="7381" y="6982"/>
                          <a:pt x="7381" y="6982"/>
                          <a:pt x="7381" y="6982"/>
                        </a:cubicBezTo>
                        <a:cubicBezTo>
                          <a:pt x="7347" y="7025"/>
                          <a:pt x="7313" y="7069"/>
                          <a:pt x="7279" y="7069"/>
                        </a:cubicBezTo>
                        <a:cubicBezTo>
                          <a:pt x="7211" y="7069"/>
                          <a:pt x="7177" y="7025"/>
                          <a:pt x="7143" y="6982"/>
                        </a:cubicBezTo>
                        <a:cubicBezTo>
                          <a:pt x="6293" y="5891"/>
                          <a:pt x="6293" y="5891"/>
                          <a:pt x="6293" y="5891"/>
                        </a:cubicBezTo>
                        <a:cubicBezTo>
                          <a:pt x="6225" y="5804"/>
                          <a:pt x="6123" y="5716"/>
                          <a:pt x="6021" y="5716"/>
                        </a:cubicBezTo>
                        <a:cubicBezTo>
                          <a:pt x="5885" y="5716"/>
                          <a:pt x="5783" y="5804"/>
                          <a:pt x="5715" y="5891"/>
                        </a:cubicBezTo>
                        <a:cubicBezTo>
                          <a:pt x="3470" y="8771"/>
                          <a:pt x="3470" y="8771"/>
                          <a:pt x="3470" y="8771"/>
                        </a:cubicBezTo>
                        <a:cubicBezTo>
                          <a:pt x="3436" y="8815"/>
                          <a:pt x="3436" y="8815"/>
                          <a:pt x="3402" y="8858"/>
                        </a:cubicBezTo>
                        <a:cubicBezTo>
                          <a:pt x="170" y="12960"/>
                          <a:pt x="170" y="12960"/>
                          <a:pt x="170" y="12960"/>
                        </a:cubicBezTo>
                        <a:cubicBezTo>
                          <a:pt x="68" y="13135"/>
                          <a:pt x="0" y="13353"/>
                          <a:pt x="0" y="13571"/>
                        </a:cubicBezTo>
                        <a:cubicBezTo>
                          <a:pt x="0" y="13833"/>
                          <a:pt x="68" y="14007"/>
                          <a:pt x="170" y="14182"/>
                        </a:cubicBezTo>
                        <a:cubicBezTo>
                          <a:pt x="1020" y="15273"/>
                          <a:pt x="1020" y="15273"/>
                          <a:pt x="1020" y="15273"/>
                        </a:cubicBezTo>
                        <a:cubicBezTo>
                          <a:pt x="1157" y="15447"/>
                          <a:pt x="1327" y="15535"/>
                          <a:pt x="1497" y="15535"/>
                        </a:cubicBezTo>
                        <a:cubicBezTo>
                          <a:pt x="1531" y="15535"/>
                          <a:pt x="1565" y="15535"/>
                          <a:pt x="1565" y="15535"/>
                        </a:cubicBezTo>
                        <a:cubicBezTo>
                          <a:pt x="1565" y="15753"/>
                          <a:pt x="1633" y="16015"/>
                          <a:pt x="1769" y="16233"/>
                        </a:cubicBezTo>
                        <a:cubicBezTo>
                          <a:pt x="2619" y="17324"/>
                          <a:pt x="2619" y="17324"/>
                          <a:pt x="2619" y="17324"/>
                        </a:cubicBezTo>
                        <a:cubicBezTo>
                          <a:pt x="2721" y="17455"/>
                          <a:pt x="2891" y="17542"/>
                          <a:pt x="3095" y="17542"/>
                        </a:cubicBezTo>
                        <a:cubicBezTo>
                          <a:pt x="3095" y="17542"/>
                          <a:pt x="3129" y="17542"/>
                          <a:pt x="3163" y="17542"/>
                        </a:cubicBezTo>
                        <a:cubicBezTo>
                          <a:pt x="3129" y="17804"/>
                          <a:pt x="3197" y="18065"/>
                          <a:pt x="3334" y="18240"/>
                        </a:cubicBezTo>
                        <a:cubicBezTo>
                          <a:pt x="4184" y="19331"/>
                          <a:pt x="4184" y="19331"/>
                          <a:pt x="4184" y="19331"/>
                        </a:cubicBezTo>
                        <a:cubicBezTo>
                          <a:pt x="4320" y="19505"/>
                          <a:pt x="4490" y="19593"/>
                          <a:pt x="4660" y="19593"/>
                        </a:cubicBezTo>
                        <a:cubicBezTo>
                          <a:pt x="4694" y="19593"/>
                          <a:pt x="4728" y="19593"/>
                          <a:pt x="4728" y="19593"/>
                        </a:cubicBezTo>
                        <a:cubicBezTo>
                          <a:pt x="4728" y="19593"/>
                          <a:pt x="4728" y="19636"/>
                          <a:pt x="4728" y="19680"/>
                        </a:cubicBezTo>
                        <a:cubicBezTo>
                          <a:pt x="4728" y="19898"/>
                          <a:pt x="4796" y="20116"/>
                          <a:pt x="4932" y="20291"/>
                        </a:cubicBezTo>
                        <a:cubicBezTo>
                          <a:pt x="5783" y="21382"/>
                          <a:pt x="5783" y="21382"/>
                          <a:pt x="5783" y="21382"/>
                        </a:cubicBezTo>
                        <a:cubicBezTo>
                          <a:pt x="5919" y="21513"/>
                          <a:pt x="6055" y="21600"/>
                          <a:pt x="6259" y="21600"/>
                        </a:cubicBezTo>
                        <a:cubicBezTo>
                          <a:pt x="6429" y="21600"/>
                          <a:pt x="6599" y="21513"/>
                          <a:pt x="6735" y="21382"/>
                        </a:cubicBezTo>
                        <a:cubicBezTo>
                          <a:pt x="7517" y="20335"/>
                          <a:pt x="7517" y="20335"/>
                          <a:pt x="7517" y="20335"/>
                        </a:cubicBezTo>
                        <a:cubicBezTo>
                          <a:pt x="7586" y="20291"/>
                          <a:pt x="7620" y="20247"/>
                          <a:pt x="7654" y="20204"/>
                        </a:cubicBezTo>
                        <a:cubicBezTo>
                          <a:pt x="13810" y="12393"/>
                          <a:pt x="13810" y="12393"/>
                          <a:pt x="13810" y="12393"/>
                        </a:cubicBezTo>
                        <a:cubicBezTo>
                          <a:pt x="21192" y="12393"/>
                          <a:pt x="21192" y="12393"/>
                          <a:pt x="21192" y="12393"/>
                        </a:cubicBezTo>
                        <a:cubicBezTo>
                          <a:pt x="21396" y="12393"/>
                          <a:pt x="21600" y="12175"/>
                          <a:pt x="21600" y="11869"/>
                        </a:cubicBezTo>
                        <a:cubicBezTo>
                          <a:pt x="21600" y="5236"/>
                          <a:pt x="21600" y="5236"/>
                          <a:pt x="21600" y="5236"/>
                        </a:cubicBezTo>
                        <a:cubicBezTo>
                          <a:pt x="21600" y="4931"/>
                          <a:pt x="21396" y="4713"/>
                          <a:pt x="21192" y="4713"/>
                        </a:cubicBezTo>
                        <a:close/>
                        <a:moveTo>
                          <a:pt x="21192" y="11869"/>
                        </a:moveTo>
                        <a:cubicBezTo>
                          <a:pt x="13640" y="11869"/>
                          <a:pt x="13640" y="11869"/>
                          <a:pt x="13640" y="11869"/>
                        </a:cubicBezTo>
                        <a:cubicBezTo>
                          <a:pt x="7381" y="19855"/>
                          <a:pt x="7381" y="19855"/>
                          <a:pt x="7381" y="19855"/>
                        </a:cubicBezTo>
                        <a:cubicBezTo>
                          <a:pt x="7347" y="19811"/>
                          <a:pt x="7347" y="19811"/>
                          <a:pt x="7347" y="19811"/>
                        </a:cubicBezTo>
                        <a:cubicBezTo>
                          <a:pt x="6429" y="20989"/>
                          <a:pt x="6429" y="20989"/>
                          <a:pt x="6429" y="20989"/>
                        </a:cubicBezTo>
                        <a:cubicBezTo>
                          <a:pt x="6395" y="21076"/>
                          <a:pt x="6327" y="21076"/>
                          <a:pt x="6259" y="21076"/>
                        </a:cubicBezTo>
                        <a:cubicBezTo>
                          <a:pt x="6191" y="21076"/>
                          <a:pt x="6123" y="21076"/>
                          <a:pt x="6055" y="20989"/>
                        </a:cubicBezTo>
                        <a:cubicBezTo>
                          <a:pt x="5204" y="19898"/>
                          <a:pt x="5204" y="19898"/>
                          <a:pt x="5204" y="19898"/>
                        </a:cubicBezTo>
                        <a:cubicBezTo>
                          <a:pt x="5136" y="19767"/>
                          <a:pt x="5136" y="19593"/>
                          <a:pt x="5204" y="19462"/>
                        </a:cubicBezTo>
                        <a:cubicBezTo>
                          <a:pt x="6157" y="18284"/>
                          <a:pt x="6157" y="18284"/>
                          <a:pt x="6157" y="18284"/>
                        </a:cubicBezTo>
                        <a:cubicBezTo>
                          <a:pt x="5783" y="17804"/>
                          <a:pt x="5783" y="17804"/>
                          <a:pt x="5783" y="17804"/>
                        </a:cubicBezTo>
                        <a:cubicBezTo>
                          <a:pt x="4830" y="18982"/>
                          <a:pt x="4830" y="18982"/>
                          <a:pt x="4830" y="18982"/>
                        </a:cubicBezTo>
                        <a:cubicBezTo>
                          <a:pt x="4796" y="19025"/>
                          <a:pt x="4728" y="19069"/>
                          <a:pt x="4660" y="19069"/>
                        </a:cubicBezTo>
                        <a:cubicBezTo>
                          <a:pt x="4592" y="19069"/>
                          <a:pt x="4524" y="19025"/>
                          <a:pt x="4490" y="18982"/>
                        </a:cubicBezTo>
                        <a:cubicBezTo>
                          <a:pt x="3640" y="17891"/>
                          <a:pt x="3640" y="17891"/>
                          <a:pt x="3640" y="17891"/>
                        </a:cubicBezTo>
                        <a:cubicBezTo>
                          <a:pt x="3538" y="17760"/>
                          <a:pt x="3538" y="17542"/>
                          <a:pt x="3640" y="17411"/>
                        </a:cubicBezTo>
                        <a:cubicBezTo>
                          <a:pt x="4524" y="16276"/>
                          <a:pt x="4524" y="16276"/>
                          <a:pt x="4524" y="16276"/>
                        </a:cubicBezTo>
                        <a:cubicBezTo>
                          <a:pt x="4524" y="16276"/>
                          <a:pt x="4558" y="16233"/>
                          <a:pt x="4558" y="16233"/>
                        </a:cubicBezTo>
                        <a:cubicBezTo>
                          <a:pt x="4558" y="16233"/>
                          <a:pt x="4558" y="16233"/>
                          <a:pt x="4558" y="16233"/>
                        </a:cubicBezTo>
                        <a:cubicBezTo>
                          <a:pt x="4558" y="16233"/>
                          <a:pt x="4558" y="16233"/>
                          <a:pt x="4558" y="16233"/>
                        </a:cubicBezTo>
                        <a:cubicBezTo>
                          <a:pt x="4592" y="16189"/>
                          <a:pt x="4626" y="16102"/>
                          <a:pt x="4626" y="16015"/>
                        </a:cubicBezTo>
                        <a:cubicBezTo>
                          <a:pt x="4626" y="15840"/>
                          <a:pt x="4490" y="15665"/>
                          <a:pt x="4354" y="15665"/>
                        </a:cubicBezTo>
                        <a:cubicBezTo>
                          <a:pt x="4286" y="15665"/>
                          <a:pt x="4218" y="15709"/>
                          <a:pt x="4184" y="15753"/>
                        </a:cubicBezTo>
                        <a:cubicBezTo>
                          <a:pt x="4184" y="15753"/>
                          <a:pt x="4184" y="15753"/>
                          <a:pt x="4184" y="15753"/>
                        </a:cubicBezTo>
                        <a:cubicBezTo>
                          <a:pt x="4184" y="15753"/>
                          <a:pt x="4184" y="15753"/>
                          <a:pt x="4184" y="15753"/>
                        </a:cubicBezTo>
                        <a:cubicBezTo>
                          <a:pt x="4150" y="15796"/>
                          <a:pt x="4150" y="15796"/>
                          <a:pt x="4150" y="15796"/>
                        </a:cubicBezTo>
                        <a:cubicBezTo>
                          <a:pt x="3266" y="16931"/>
                          <a:pt x="3266" y="16931"/>
                          <a:pt x="3266" y="16931"/>
                        </a:cubicBezTo>
                        <a:cubicBezTo>
                          <a:pt x="3197" y="17018"/>
                          <a:pt x="3163" y="17018"/>
                          <a:pt x="3095" y="17018"/>
                        </a:cubicBezTo>
                        <a:cubicBezTo>
                          <a:pt x="3027" y="17018"/>
                          <a:pt x="2959" y="17018"/>
                          <a:pt x="2891" y="16931"/>
                        </a:cubicBezTo>
                        <a:cubicBezTo>
                          <a:pt x="2041" y="15840"/>
                          <a:pt x="2041" y="15840"/>
                          <a:pt x="2041" y="15840"/>
                        </a:cubicBezTo>
                        <a:cubicBezTo>
                          <a:pt x="1939" y="15709"/>
                          <a:pt x="1939" y="15491"/>
                          <a:pt x="2041" y="15360"/>
                        </a:cubicBezTo>
                        <a:cubicBezTo>
                          <a:pt x="2925" y="14225"/>
                          <a:pt x="2925" y="14225"/>
                          <a:pt x="2925" y="14225"/>
                        </a:cubicBezTo>
                        <a:cubicBezTo>
                          <a:pt x="2959" y="14225"/>
                          <a:pt x="2959" y="14225"/>
                          <a:pt x="2959" y="14225"/>
                        </a:cubicBezTo>
                        <a:cubicBezTo>
                          <a:pt x="2959" y="14182"/>
                          <a:pt x="2959" y="14182"/>
                          <a:pt x="2959" y="14182"/>
                        </a:cubicBezTo>
                        <a:cubicBezTo>
                          <a:pt x="2959" y="14182"/>
                          <a:pt x="2959" y="14182"/>
                          <a:pt x="2959" y="14182"/>
                        </a:cubicBezTo>
                        <a:cubicBezTo>
                          <a:pt x="2993" y="14138"/>
                          <a:pt x="3027" y="14051"/>
                          <a:pt x="3027" y="14007"/>
                        </a:cubicBezTo>
                        <a:cubicBezTo>
                          <a:pt x="3027" y="13789"/>
                          <a:pt x="2925" y="13658"/>
                          <a:pt x="2755" y="13658"/>
                        </a:cubicBezTo>
                        <a:cubicBezTo>
                          <a:pt x="2721" y="13658"/>
                          <a:pt x="2653" y="13658"/>
                          <a:pt x="2585" y="13702"/>
                        </a:cubicBezTo>
                        <a:cubicBezTo>
                          <a:pt x="2585" y="13702"/>
                          <a:pt x="2585" y="13702"/>
                          <a:pt x="2585" y="13702"/>
                        </a:cubicBezTo>
                        <a:cubicBezTo>
                          <a:pt x="2585" y="13745"/>
                          <a:pt x="2585" y="13745"/>
                          <a:pt x="2585" y="13745"/>
                        </a:cubicBezTo>
                        <a:cubicBezTo>
                          <a:pt x="2585" y="13745"/>
                          <a:pt x="2585" y="13745"/>
                          <a:pt x="2585" y="13745"/>
                        </a:cubicBezTo>
                        <a:cubicBezTo>
                          <a:pt x="1667" y="14880"/>
                          <a:pt x="1667" y="14880"/>
                          <a:pt x="1667" y="14880"/>
                        </a:cubicBezTo>
                        <a:cubicBezTo>
                          <a:pt x="1633" y="14967"/>
                          <a:pt x="1565" y="15011"/>
                          <a:pt x="1497" y="15011"/>
                        </a:cubicBezTo>
                        <a:cubicBezTo>
                          <a:pt x="1429" y="15011"/>
                          <a:pt x="1361" y="14967"/>
                          <a:pt x="1327" y="14880"/>
                        </a:cubicBezTo>
                        <a:cubicBezTo>
                          <a:pt x="476" y="13833"/>
                          <a:pt x="476" y="13833"/>
                          <a:pt x="476" y="13833"/>
                        </a:cubicBezTo>
                        <a:cubicBezTo>
                          <a:pt x="374" y="13702"/>
                          <a:pt x="374" y="13484"/>
                          <a:pt x="476" y="13353"/>
                        </a:cubicBezTo>
                        <a:cubicBezTo>
                          <a:pt x="3708" y="9207"/>
                          <a:pt x="3708" y="9207"/>
                          <a:pt x="3708" y="9207"/>
                        </a:cubicBezTo>
                        <a:cubicBezTo>
                          <a:pt x="3708" y="9207"/>
                          <a:pt x="3708" y="9207"/>
                          <a:pt x="3742" y="9164"/>
                        </a:cubicBezTo>
                        <a:cubicBezTo>
                          <a:pt x="6021" y="6240"/>
                          <a:pt x="6021" y="6240"/>
                          <a:pt x="6021" y="6240"/>
                        </a:cubicBezTo>
                        <a:cubicBezTo>
                          <a:pt x="6871" y="7375"/>
                          <a:pt x="6871" y="7375"/>
                          <a:pt x="6871" y="7375"/>
                        </a:cubicBezTo>
                        <a:cubicBezTo>
                          <a:pt x="6973" y="7505"/>
                          <a:pt x="7109" y="7593"/>
                          <a:pt x="7279" y="7593"/>
                        </a:cubicBezTo>
                        <a:cubicBezTo>
                          <a:pt x="7415" y="7593"/>
                          <a:pt x="7551" y="7505"/>
                          <a:pt x="7654" y="7375"/>
                        </a:cubicBezTo>
                        <a:cubicBezTo>
                          <a:pt x="9422" y="5105"/>
                          <a:pt x="9422" y="5105"/>
                          <a:pt x="9422" y="5105"/>
                        </a:cubicBezTo>
                        <a:cubicBezTo>
                          <a:pt x="9626" y="4844"/>
                          <a:pt x="9626" y="4364"/>
                          <a:pt x="9422" y="4102"/>
                        </a:cubicBezTo>
                        <a:cubicBezTo>
                          <a:pt x="7688" y="1876"/>
                          <a:pt x="7688" y="1876"/>
                          <a:pt x="7688" y="1876"/>
                        </a:cubicBezTo>
                        <a:cubicBezTo>
                          <a:pt x="8674" y="611"/>
                          <a:pt x="8674" y="611"/>
                          <a:pt x="8674" y="611"/>
                        </a:cubicBezTo>
                        <a:cubicBezTo>
                          <a:pt x="8708" y="567"/>
                          <a:pt x="8810" y="524"/>
                          <a:pt x="8878" y="524"/>
                        </a:cubicBezTo>
                        <a:cubicBezTo>
                          <a:pt x="8946" y="524"/>
                          <a:pt x="9014" y="567"/>
                          <a:pt x="9082" y="611"/>
                        </a:cubicBezTo>
                        <a:cubicBezTo>
                          <a:pt x="12688" y="5236"/>
                          <a:pt x="12688" y="5236"/>
                          <a:pt x="12688" y="5236"/>
                        </a:cubicBezTo>
                        <a:cubicBezTo>
                          <a:pt x="21192" y="5236"/>
                          <a:pt x="21192" y="5236"/>
                          <a:pt x="21192" y="5236"/>
                        </a:cubicBezTo>
                        <a:lnTo>
                          <a:pt x="21192" y="11869"/>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52" name="Google Shape;552;p15"/>
                  <p:cNvSpPr/>
                  <p:nvPr/>
                </p:nvSpPr>
                <p:spPr>
                  <a:xfrm>
                    <a:off x="415570" y="331579"/>
                    <a:ext cx="117468" cy="117251"/>
                  </a:xfrm>
                  <a:custGeom>
                    <a:rect b="b" l="l" r="r" t="t"/>
                    <a:pathLst>
                      <a:path extrusionOk="0" h="21362" w="21401">
                        <a:moveTo>
                          <a:pt x="21045" y="15446"/>
                        </a:moveTo>
                        <a:cubicBezTo>
                          <a:pt x="21521" y="15922"/>
                          <a:pt x="21521" y="16716"/>
                          <a:pt x="21045" y="17193"/>
                        </a:cubicBezTo>
                        <a:cubicBezTo>
                          <a:pt x="17074" y="21005"/>
                          <a:pt x="17074" y="21005"/>
                          <a:pt x="17074" y="21005"/>
                        </a:cubicBezTo>
                        <a:cubicBezTo>
                          <a:pt x="16597" y="21481"/>
                          <a:pt x="15803" y="21481"/>
                          <a:pt x="15327" y="21005"/>
                        </a:cubicBezTo>
                        <a:cubicBezTo>
                          <a:pt x="239" y="6075"/>
                          <a:pt x="239" y="6075"/>
                          <a:pt x="239" y="6075"/>
                        </a:cubicBezTo>
                        <a:cubicBezTo>
                          <a:pt x="-79" y="5599"/>
                          <a:pt x="-79" y="4805"/>
                          <a:pt x="239" y="4328"/>
                        </a:cubicBezTo>
                        <a:cubicBezTo>
                          <a:pt x="4209" y="357"/>
                          <a:pt x="4209" y="357"/>
                          <a:pt x="4209" y="357"/>
                        </a:cubicBezTo>
                        <a:cubicBezTo>
                          <a:pt x="4686" y="-119"/>
                          <a:pt x="5480" y="-119"/>
                          <a:pt x="5956" y="357"/>
                        </a:cubicBezTo>
                        <a:lnTo>
                          <a:pt x="21045" y="15446"/>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53" name="Google Shape;553;p15"/>
                  <p:cNvSpPr/>
                  <p:nvPr/>
                </p:nvSpPr>
                <p:spPr>
                  <a:xfrm>
                    <a:off x="374791" y="372575"/>
                    <a:ext cx="117251" cy="117251"/>
                  </a:xfrm>
                  <a:custGeom>
                    <a:rect b="b" l="l" r="r" t="t"/>
                    <a:pathLst>
                      <a:path extrusionOk="0" h="21362" w="21362">
                        <a:moveTo>
                          <a:pt x="21005" y="15287"/>
                        </a:moveTo>
                        <a:cubicBezTo>
                          <a:pt x="21481" y="15763"/>
                          <a:pt x="21481" y="16557"/>
                          <a:pt x="21005" y="17034"/>
                        </a:cubicBezTo>
                        <a:cubicBezTo>
                          <a:pt x="17034" y="21005"/>
                          <a:pt x="17034" y="21005"/>
                          <a:pt x="17034" y="21005"/>
                        </a:cubicBezTo>
                        <a:cubicBezTo>
                          <a:pt x="16557" y="21481"/>
                          <a:pt x="15922" y="21481"/>
                          <a:pt x="15446" y="21005"/>
                        </a:cubicBezTo>
                        <a:cubicBezTo>
                          <a:pt x="357" y="5916"/>
                          <a:pt x="357" y="5916"/>
                          <a:pt x="357" y="5916"/>
                        </a:cubicBezTo>
                        <a:cubicBezTo>
                          <a:pt x="-119" y="5440"/>
                          <a:pt x="-119" y="4805"/>
                          <a:pt x="357" y="4328"/>
                        </a:cubicBezTo>
                        <a:cubicBezTo>
                          <a:pt x="4328" y="357"/>
                          <a:pt x="4328" y="357"/>
                          <a:pt x="4328" y="357"/>
                        </a:cubicBezTo>
                        <a:cubicBezTo>
                          <a:pt x="4805" y="-119"/>
                          <a:pt x="5599" y="-119"/>
                          <a:pt x="5916" y="357"/>
                        </a:cubicBezTo>
                        <a:lnTo>
                          <a:pt x="21005" y="15287"/>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54" name="Google Shape;554;p15"/>
                  <p:cNvSpPr/>
                  <p:nvPr/>
                </p:nvSpPr>
                <p:spPr>
                  <a:xfrm>
                    <a:off x="333796" y="412465"/>
                    <a:ext cx="118356" cy="118356"/>
                  </a:xfrm>
                  <a:custGeom>
                    <a:rect b="b" l="l" r="r" t="t"/>
                    <a:pathLst>
                      <a:path extrusionOk="0" h="21364" w="21364">
                        <a:moveTo>
                          <a:pt x="21009" y="15333"/>
                        </a:moveTo>
                        <a:cubicBezTo>
                          <a:pt x="21482" y="15806"/>
                          <a:pt x="21482" y="16594"/>
                          <a:pt x="21009" y="17067"/>
                        </a:cubicBezTo>
                        <a:cubicBezTo>
                          <a:pt x="17067" y="21009"/>
                          <a:pt x="17067" y="21009"/>
                          <a:pt x="17067" y="21009"/>
                        </a:cubicBezTo>
                        <a:cubicBezTo>
                          <a:pt x="16594" y="21482"/>
                          <a:pt x="15806" y="21482"/>
                          <a:pt x="15333" y="21009"/>
                        </a:cubicBezTo>
                        <a:cubicBezTo>
                          <a:pt x="355" y="6031"/>
                          <a:pt x="355" y="6031"/>
                          <a:pt x="355" y="6031"/>
                        </a:cubicBezTo>
                        <a:cubicBezTo>
                          <a:pt x="-118" y="5558"/>
                          <a:pt x="-118" y="4770"/>
                          <a:pt x="355" y="4297"/>
                        </a:cubicBezTo>
                        <a:cubicBezTo>
                          <a:pt x="4297" y="355"/>
                          <a:pt x="4297" y="355"/>
                          <a:pt x="4297" y="355"/>
                        </a:cubicBezTo>
                        <a:cubicBezTo>
                          <a:pt x="4770" y="-118"/>
                          <a:pt x="5558" y="-118"/>
                          <a:pt x="6031" y="355"/>
                        </a:cubicBezTo>
                        <a:lnTo>
                          <a:pt x="21009" y="15333"/>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55" name="Google Shape;555;p15"/>
                  <p:cNvSpPr/>
                  <p:nvPr/>
                </p:nvSpPr>
                <p:spPr>
                  <a:xfrm>
                    <a:off x="293539" y="453462"/>
                    <a:ext cx="117616" cy="117616"/>
                  </a:xfrm>
                  <a:custGeom>
                    <a:rect b="b" l="l" r="r" t="t"/>
                    <a:pathLst>
                      <a:path extrusionOk="0" h="21362" w="21362">
                        <a:moveTo>
                          <a:pt x="21005" y="15446"/>
                        </a:moveTo>
                        <a:cubicBezTo>
                          <a:pt x="21481" y="15922"/>
                          <a:pt x="21481" y="16557"/>
                          <a:pt x="21005" y="17034"/>
                        </a:cubicBezTo>
                        <a:cubicBezTo>
                          <a:pt x="17034" y="21005"/>
                          <a:pt x="17034" y="21005"/>
                          <a:pt x="17034" y="21005"/>
                        </a:cubicBezTo>
                        <a:cubicBezTo>
                          <a:pt x="16557" y="21481"/>
                          <a:pt x="15763" y="21481"/>
                          <a:pt x="15446" y="21005"/>
                        </a:cubicBezTo>
                        <a:cubicBezTo>
                          <a:pt x="357" y="5916"/>
                          <a:pt x="357" y="5916"/>
                          <a:pt x="357" y="5916"/>
                        </a:cubicBezTo>
                        <a:cubicBezTo>
                          <a:pt x="-119" y="5440"/>
                          <a:pt x="-119" y="4805"/>
                          <a:pt x="357" y="4328"/>
                        </a:cubicBezTo>
                        <a:cubicBezTo>
                          <a:pt x="4328" y="357"/>
                          <a:pt x="4328" y="357"/>
                          <a:pt x="4328" y="357"/>
                        </a:cubicBezTo>
                        <a:cubicBezTo>
                          <a:pt x="4805" y="-119"/>
                          <a:pt x="5440" y="-119"/>
                          <a:pt x="5916" y="357"/>
                        </a:cubicBezTo>
                        <a:lnTo>
                          <a:pt x="21005" y="15446"/>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56" name="Google Shape;556;p15"/>
                  <p:cNvSpPr/>
                  <p:nvPr/>
                </p:nvSpPr>
                <p:spPr>
                  <a:xfrm>
                    <a:off x="9602" y="0"/>
                    <a:ext cx="703957" cy="391128"/>
                  </a:xfrm>
                  <a:custGeom>
                    <a:rect b="b" l="l" r="r" t="t"/>
                    <a:pathLst>
                      <a:path extrusionOk="0" h="21600" w="21600">
                        <a:moveTo>
                          <a:pt x="2222" y="13693"/>
                        </a:moveTo>
                        <a:cubicBezTo>
                          <a:pt x="3506" y="7329"/>
                          <a:pt x="6906" y="2796"/>
                          <a:pt x="10894" y="2796"/>
                        </a:cubicBezTo>
                        <a:cubicBezTo>
                          <a:pt x="16006" y="2796"/>
                          <a:pt x="20128" y="10221"/>
                          <a:pt x="20128" y="19430"/>
                        </a:cubicBezTo>
                        <a:cubicBezTo>
                          <a:pt x="20128" y="20154"/>
                          <a:pt x="20101" y="20877"/>
                          <a:pt x="20048" y="21600"/>
                        </a:cubicBezTo>
                        <a:cubicBezTo>
                          <a:pt x="21600" y="21600"/>
                          <a:pt x="21600" y="21600"/>
                          <a:pt x="21600" y="21600"/>
                        </a:cubicBezTo>
                        <a:cubicBezTo>
                          <a:pt x="21600" y="19334"/>
                          <a:pt x="21600" y="19334"/>
                          <a:pt x="21600" y="19334"/>
                        </a:cubicBezTo>
                        <a:cubicBezTo>
                          <a:pt x="21600" y="12198"/>
                          <a:pt x="21600" y="12198"/>
                          <a:pt x="21600" y="12198"/>
                        </a:cubicBezTo>
                        <a:cubicBezTo>
                          <a:pt x="21600" y="7618"/>
                          <a:pt x="21600" y="7618"/>
                          <a:pt x="21600" y="7618"/>
                        </a:cubicBezTo>
                        <a:cubicBezTo>
                          <a:pt x="21600" y="2796"/>
                          <a:pt x="21600" y="2796"/>
                          <a:pt x="21600" y="2796"/>
                        </a:cubicBezTo>
                        <a:cubicBezTo>
                          <a:pt x="21600" y="1254"/>
                          <a:pt x="20904" y="0"/>
                          <a:pt x="20048" y="0"/>
                        </a:cubicBezTo>
                        <a:cubicBezTo>
                          <a:pt x="1552" y="0"/>
                          <a:pt x="1552" y="0"/>
                          <a:pt x="1552" y="0"/>
                        </a:cubicBezTo>
                        <a:cubicBezTo>
                          <a:pt x="696" y="0"/>
                          <a:pt x="0" y="1254"/>
                          <a:pt x="0" y="2796"/>
                        </a:cubicBezTo>
                        <a:cubicBezTo>
                          <a:pt x="0" y="13693"/>
                          <a:pt x="0" y="13693"/>
                          <a:pt x="0" y="13693"/>
                        </a:cubicBezTo>
                        <a:lnTo>
                          <a:pt x="2222" y="13693"/>
                        </a:lnTo>
                        <a:close/>
                      </a:path>
                    </a:pathLst>
                  </a:custGeom>
                  <a:solidFill>
                    <a:schemeClr val="lt1"/>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grpSp>
          </p:grpSp>
        </p:grpSp>
        <p:sp>
          <p:nvSpPr>
            <p:cNvPr id="557" name="Google Shape;557;p15"/>
            <p:cNvSpPr/>
            <p:nvPr/>
          </p:nvSpPr>
          <p:spPr>
            <a:xfrm>
              <a:off x="2898861" y="2211086"/>
              <a:ext cx="8247466" cy="2506953"/>
            </a:xfrm>
            <a:prstGeom prst="rect">
              <a:avLst/>
            </a:prstGeom>
            <a:solidFill>
              <a:schemeClr val="lt1"/>
            </a:solidFill>
            <a:ln cap="flat" cmpd="sng" w="9525">
              <a:solidFill>
                <a:srgbClr val="B1B3B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FFFF"/>
                </a:solidFill>
                <a:latin typeface="Arial"/>
                <a:ea typeface="Arial"/>
                <a:cs typeface="Arial"/>
                <a:sym typeface="Arial"/>
              </a:endParaRPr>
            </a:p>
          </p:txBody>
        </p:sp>
        <p:sp>
          <p:nvSpPr>
            <p:cNvPr id="558" name="Google Shape;558;p15"/>
            <p:cNvSpPr txBox="1"/>
            <p:nvPr/>
          </p:nvSpPr>
          <p:spPr>
            <a:xfrm>
              <a:off x="1394847" y="3183665"/>
              <a:ext cx="1444313"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pt-BR" sz="1800" u="none" cap="none" strike="noStrike">
                  <a:solidFill>
                    <a:srgbClr val="FAA634"/>
                  </a:solidFill>
                  <a:latin typeface="Arial"/>
                  <a:ea typeface="Arial"/>
                  <a:cs typeface="Arial"/>
                  <a:sym typeface="Arial"/>
                </a:rPr>
                <a:t>Plataforma</a:t>
              </a:r>
              <a:br>
                <a:rPr b="1" i="0" lang="pt-BR" sz="1800" u="none" cap="none" strike="noStrike">
                  <a:solidFill>
                    <a:srgbClr val="FAA634"/>
                  </a:solidFill>
                  <a:latin typeface="Arial"/>
                  <a:ea typeface="Arial"/>
                  <a:cs typeface="Arial"/>
                  <a:sym typeface="Arial"/>
                </a:rPr>
              </a:br>
              <a:r>
                <a:rPr b="1" i="0" lang="pt-BR" sz="1800" u="none" cap="none" strike="noStrike">
                  <a:solidFill>
                    <a:srgbClr val="FAA634"/>
                  </a:solidFill>
                  <a:latin typeface="Arial"/>
                  <a:ea typeface="Arial"/>
                  <a:cs typeface="Arial"/>
                  <a:sym typeface="Arial"/>
                </a:rPr>
                <a:t>Serviços</a:t>
              </a:r>
              <a:endParaRPr/>
            </a:p>
          </p:txBody>
        </p:sp>
        <p:cxnSp>
          <p:nvCxnSpPr>
            <p:cNvPr id="559" name="Google Shape;559;p15"/>
            <p:cNvCxnSpPr/>
            <p:nvPr/>
          </p:nvCxnSpPr>
          <p:spPr>
            <a:xfrm flipH="1">
              <a:off x="4226102" y="2370112"/>
              <a:ext cx="12802" cy="2179552"/>
            </a:xfrm>
            <a:prstGeom prst="straightConnector1">
              <a:avLst/>
            </a:prstGeom>
            <a:solidFill>
              <a:schemeClr val="lt1"/>
            </a:solidFill>
            <a:ln cap="flat" cmpd="sng" w="9525">
              <a:solidFill>
                <a:srgbClr val="636466"/>
              </a:solidFill>
              <a:prstDash val="dash"/>
              <a:miter lim="800000"/>
              <a:headEnd len="sm" w="sm" type="none"/>
              <a:tailEnd len="sm" w="sm" type="none"/>
            </a:ln>
          </p:spPr>
        </p:cxnSp>
        <p:cxnSp>
          <p:nvCxnSpPr>
            <p:cNvPr id="560" name="Google Shape;560;p15"/>
            <p:cNvCxnSpPr/>
            <p:nvPr/>
          </p:nvCxnSpPr>
          <p:spPr>
            <a:xfrm>
              <a:off x="7190141" y="2370112"/>
              <a:ext cx="0" cy="2179552"/>
            </a:xfrm>
            <a:prstGeom prst="straightConnector1">
              <a:avLst/>
            </a:prstGeom>
            <a:solidFill>
              <a:schemeClr val="lt1"/>
            </a:solidFill>
            <a:ln cap="flat" cmpd="sng" w="9525">
              <a:solidFill>
                <a:srgbClr val="636466"/>
              </a:solidFill>
              <a:prstDash val="dash"/>
              <a:miter lim="800000"/>
              <a:headEnd len="sm" w="sm" type="none"/>
              <a:tailEnd len="sm" w="sm" type="none"/>
            </a:ln>
          </p:spPr>
        </p:cxnSp>
        <p:cxnSp>
          <p:nvCxnSpPr>
            <p:cNvPr id="561" name="Google Shape;561;p15"/>
            <p:cNvCxnSpPr/>
            <p:nvPr/>
          </p:nvCxnSpPr>
          <p:spPr>
            <a:xfrm>
              <a:off x="9445944" y="2370112"/>
              <a:ext cx="0" cy="2179552"/>
            </a:xfrm>
            <a:prstGeom prst="straightConnector1">
              <a:avLst/>
            </a:prstGeom>
            <a:solidFill>
              <a:schemeClr val="lt1"/>
            </a:solidFill>
            <a:ln cap="flat" cmpd="sng" w="9525">
              <a:solidFill>
                <a:srgbClr val="636466"/>
              </a:solidFill>
              <a:prstDash val="dash"/>
              <a:miter lim="800000"/>
              <a:headEnd len="sm" w="sm" type="none"/>
              <a:tailEnd len="sm" w="sm" type="none"/>
            </a:ln>
          </p:spPr>
        </p:cxnSp>
        <p:grpSp>
          <p:nvGrpSpPr>
            <p:cNvPr id="562" name="Google Shape;562;p15"/>
            <p:cNvGrpSpPr/>
            <p:nvPr/>
          </p:nvGrpSpPr>
          <p:grpSpPr>
            <a:xfrm>
              <a:off x="3024384" y="2965164"/>
              <a:ext cx="1185211" cy="1405162"/>
              <a:chOff x="1514440" y="1710543"/>
              <a:chExt cx="1038141" cy="1090983"/>
            </a:xfrm>
          </p:grpSpPr>
          <p:sp>
            <p:nvSpPr>
              <p:cNvPr id="563" name="Google Shape;563;p15"/>
              <p:cNvSpPr txBox="1"/>
              <p:nvPr/>
            </p:nvSpPr>
            <p:spPr>
              <a:xfrm>
                <a:off x="1674913" y="2586461"/>
                <a:ext cx="717194" cy="2150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cache</a:t>
                </a:r>
                <a:endParaRPr/>
              </a:p>
            </p:txBody>
          </p:sp>
          <p:sp>
            <p:nvSpPr>
              <p:cNvPr id="564" name="Google Shape;564;p15"/>
              <p:cNvSpPr txBox="1"/>
              <p:nvPr/>
            </p:nvSpPr>
            <p:spPr>
              <a:xfrm>
                <a:off x="1514440" y="1710543"/>
                <a:ext cx="1038141" cy="2150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Relacional</a:t>
                </a:r>
                <a:endParaRPr/>
              </a:p>
            </p:txBody>
          </p:sp>
          <p:sp>
            <p:nvSpPr>
              <p:cNvPr id="565" name="Google Shape;565;p15"/>
              <p:cNvSpPr txBox="1"/>
              <p:nvPr/>
            </p:nvSpPr>
            <p:spPr>
              <a:xfrm>
                <a:off x="1674178" y="2154937"/>
                <a:ext cx="718663" cy="2150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NoSQL</a:t>
                </a:r>
                <a:endParaRPr b="0" i="0" sz="1200" u="none" cap="none" strike="noStrike">
                  <a:solidFill>
                    <a:srgbClr val="636466"/>
                  </a:solidFill>
                  <a:latin typeface="Arial"/>
                  <a:ea typeface="Arial"/>
                  <a:cs typeface="Arial"/>
                  <a:sym typeface="Arial"/>
                </a:endParaRPr>
              </a:p>
            </p:txBody>
          </p:sp>
        </p:grpSp>
        <p:grpSp>
          <p:nvGrpSpPr>
            <p:cNvPr id="566" name="Google Shape;566;p15"/>
            <p:cNvGrpSpPr/>
            <p:nvPr/>
          </p:nvGrpSpPr>
          <p:grpSpPr>
            <a:xfrm>
              <a:off x="4250723" y="2645424"/>
              <a:ext cx="1332172" cy="2057515"/>
              <a:chOff x="2498391" y="1470335"/>
              <a:chExt cx="1166866" cy="1699832"/>
            </a:xfrm>
          </p:grpSpPr>
          <p:sp>
            <p:nvSpPr>
              <p:cNvPr id="567" name="Google Shape;567;p15"/>
              <p:cNvSpPr txBox="1"/>
              <p:nvPr/>
            </p:nvSpPr>
            <p:spPr>
              <a:xfrm>
                <a:off x="2573268" y="1470335"/>
                <a:ext cx="1017111" cy="38140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Computação </a:t>
                </a:r>
                <a:br>
                  <a:rPr b="0" i="0" lang="pt-BR" sz="1200" u="none" cap="none" strike="noStrike">
                    <a:solidFill>
                      <a:srgbClr val="636466"/>
                    </a:solidFill>
                    <a:latin typeface="Arial"/>
                    <a:ea typeface="Arial"/>
                    <a:cs typeface="Arial"/>
                    <a:sym typeface="Arial"/>
                  </a:rPr>
                </a:br>
                <a:r>
                  <a:rPr b="0" i="0" lang="pt-BR" sz="1200" u="none" cap="none" strike="noStrike">
                    <a:solidFill>
                      <a:srgbClr val="636466"/>
                    </a:solidFill>
                    <a:latin typeface="Arial"/>
                    <a:ea typeface="Arial"/>
                    <a:cs typeface="Arial"/>
                    <a:sym typeface="Arial"/>
                  </a:rPr>
                  <a:t>em clusters</a:t>
                </a:r>
                <a:endParaRPr/>
              </a:p>
            </p:txBody>
          </p:sp>
          <p:sp>
            <p:nvSpPr>
              <p:cNvPr id="568" name="Google Shape;568;p15"/>
              <p:cNvSpPr txBox="1"/>
              <p:nvPr/>
            </p:nvSpPr>
            <p:spPr>
              <a:xfrm>
                <a:off x="2617507" y="1960664"/>
                <a:ext cx="928634" cy="2288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Tempo real</a:t>
                </a:r>
                <a:endParaRPr/>
              </a:p>
            </p:txBody>
          </p:sp>
          <p:sp>
            <p:nvSpPr>
              <p:cNvPr id="569" name="Google Shape;569;p15"/>
              <p:cNvSpPr txBox="1"/>
              <p:nvPr/>
            </p:nvSpPr>
            <p:spPr>
              <a:xfrm>
                <a:off x="2594554" y="2636196"/>
                <a:ext cx="974540" cy="53397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Fluxos de trabalho de dados</a:t>
                </a:r>
                <a:endParaRPr b="0" i="0" sz="1200" u="none" cap="none" strike="noStrike">
                  <a:solidFill>
                    <a:srgbClr val="636466"/>
                  </a:solidFill>
                  <a:latin typeface="Arial"/>
                  <a:ea typeface="Arial"/>
                  <a:cs typeface="Arial"/>
                  <a:sym typeface="Arial"/>
                </a:endParaRPr>
              </a:p>
            </p:txBody>
          </p:sp>
          <p:sp>
            <p:nvSpPr>
              <p:cNvPr id="570" name="Google Shape;570;p15"/>
              <p:cNvSpPr txBox="1"/>
              <p:nvPr/>
            </p:nvSpPr>
            <p:spPr>
              <a:xfrm>
                <a:off x="2498391" y="2298429"/>
                <a:ext cx="1166866" cy="2288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Data warehouse</a:t>
                </a:r>
                <a:endParaRPr b="0" i="0" sz="1200" u="none" cap="none" strike="noStrike">
                  <a:solidFill>
                    <a:srgbClr val="636466"/>
                  </a:solidFill>
                  <a:latin typeface="Arial"/>
                  <a:ea typeface="Arial"/>
                  <a:cs typeface="Arial"/>
                  <a:sym typeface="Arial"/>
                </a:endParaRPr>
              </a:p>
            </p:txBody>
          </p:sp>
        </p:grpSp>
        <p:grpSp>
          <p:nvGrpSpPr>
            <p:cNvPr id="571" name="Google Shape;571;p15"/>
            <p:cNvGrpSpPr/>
            <p:nvPr/>
          </p:nvGrpSpPr>
          <p:grpSpPr>
            <a:xfrm>
              <a:off x="5596026" y="2835188"/>
              <a:ext cx="1594113" cy="1813588"/>
              <a:chOff x="3623191" y="1630317"/>
              <a:chExt cx="1396304" cy="1514867"/>
            </a:xfrm>
          </p:grpSpPr>
          <p:sp>
            <p:nvSpPr>
              <p:cNvPr id="572" name="Google Shape;572;p15"/>
              <p:cNvSpPr txBox="1"/>
              <p:nvPr/>
            </p:nvSpPr>
            <p:spPr>
              <a:xfrm>
                <a:off x="3623191" y="1630317"/>
                <a:ext cx="1396304" cy="23137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Enfileiramento</a:t>
                </a:r>
                <a:endParaRPr/>
              </a:p>
            </p:txBody>
          </p:sp>
          <p:sp>
            <p:nvSpPr>
              <p:cNvPr id="573" name="Google Shape;573;p15"/>
              <p:cNvSpPr txBox="1"/>
              <p:nvPr/>
            </p:nvSpPr>
            <p:spPr>
              <a:xfrm>
                <a:off x="3704746" y="1850721"/>
                <a:ext cx="1233196" cy="23137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Orquestração</a:t>
                </a:r>
                <a:endParaRPr/>
              </a:p>
            </p:txBody>
          </p:sp>
          <p:sp>
            <p:nvSpPr>
              <p:cNvPr id="574" name="Google Shape;574;p15"/>
              <p:cNvSpPr txBox="1"/>
              <p:nvPr/>
            </p:nvSpPr>
            <p:spPr>
              <a:xfrm>
                <a:off x="3647753" y="2082015"/>
                <a:ext cx="1347181" cy="38562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Streaming de aplicativos</a:t>
                </a:r>
                <a:endParaRPr/>
              </a:p>
            </p:txBody>
          </p:sp>
          <p:sp>
            <p:nvSpPr>
              <p:cNvPr id="575" name="Google Shape;575;p15"/>
              <p:cNvSpPr txBox="1"/>
              <p:nvPr/>
            </p:nvSpPr>
            <p:spPr>
              <a:xfrm>
                <a:off x="3730824" y="2462114"/>
                <a:ext cx="1181037" cy="23137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Transcodificação</a:t>
                </a:r>
                <a:endParaRPr b="0" i="0" sz="1200" u="none" cap="none" strike="noStrike">
                  <a:solidFill>
                    <a:srgbClr val="636466"/>
                  </a:solidFill>
                  <a:latin typeface="Arial"/>
                  <a:ea typeface="Arial"/>
                  <a:cs typeface="Arial"/>
                  <a:sym typeface="Arial"/>
                </a:endParaRPr>
              </a:p>
            </p:txBody>
          </p:sp>
          <p:sp>
            <p:nvSpPr>
              <p:cNvPr id="576" name="Google Shape;576;p15"/>
              <p:cNvSpPr txBox="1"/>
              <p:nvPr/>
            </p:nvSpPr>
            <p:spPr>
              <a:xfrm>
                <a:off x="3851280" y="2687963"/>
                <a:ext cx="940127" cy="23137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E-mail</a:t>
                </a:r>
                <a:endParaRPr/>
              </a:p>
            </p:txBody>
          </p:sp>
          <p:sp>
            <p:nvSpPr>
              <p:cNvPr id="577" name="Google Shape;577;p15"/>
              <p:cNvSpPr txBox="1"/>
              <p:nvPr/>
            </p:nvSpPr>
            <p:spPr>
              <a:xfrm>
                <a:off x="3851280" y="2913810"/>
                <a:ext cx="940127" cy="23137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Pesquisa</a:t>
                </a:r>
                <a:endParaRPr/>
              </a:p>
            </p:txBody>
          </p:sp>
        </p:grpSp>
        <p:grpSp>
          <p:nvGrpSpPr>
            <p:cNvPr id="578" name="Google Shape;578;p15"/>
            <p:cNvGrpSpPr/>
            <p:nvPr/>
          </p:nvGrpSpPr>
          <p:grpSpPr>
            <a:xfrm>
              <a:off x="7213019" y="2843230"/>
              <a:ext cx="2232926" cy="1690132"/>
              <a:chOff x="5083229" y="1629002"/>
              <a:chExt cx="1955847" cy="1373979"/>
            </a:xfrm>
          </p:grpSpPr>
          <p:sp>
            <p:nvSpPr>
              <p:cNvPr id="579" name="Google Shape;579;p15"/>
              <p:cNvSpPr txBox="1"/>
              <p:nvPr/>
            </p:nvSpPr>
            <p:spPr>
              <a:xfrm>
                <a:off x="5519008" y="1629002"/>
                <a:ext cx="1084289" cy="2251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Contêineres</a:t>
                </a:r>
                <a:endParaRPr/>
              </a:p>
            </p:txBody>
          </p:sp>
          <p:sp>
            <p:nvSpPr>
              <p:cNvPr id="580" name="Google Shape;580;p15"/>
              <p:cNvSpPr txBox="1"/>
              <p:nvPr/>
            </p:nvSpPr>
            <p:spPr>
              <a:xfrm>
                <a:off x="5083229" y="1916201"/>
                <a:ext cx="1955847" cy="2251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Ferramentas de DevOps</a:t>
                </a:r>
                <a:endParaRPr b="0" i="0" sz="1200" u="none" cap="none" strike="noStrike">
                  <a:solidFill>
                    <a:srgbClr val="636466"/>
                  </a:solidFill>
                  <a:latin typeface="Arial"/>
                  <a:ea typeface="Arial"/>
                  <a:cs typeface="Arial"/>
                  <a:sym typeface="Arial"/>
                </a:endParaRPr>
              </a:p>
            </p:txBody>
          </p:sp>
          <p:sp>
            <p:nvSpPr>
              <p:cNvPr id="581" name="Google Shape;581;p15"/>
              <p:cNvSpPr txBox="1"/>
              <p:nvPr/>
            </p:nvSpPr>
            <p:spPr>
              <a:xfrm>
                <a:off x="5177050" y="2203399"/>
                <a:ext cx="1768206" cy="2251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Modelos de recursos</a:t>
                </a:r>
                <a:endParaRPr/>
              </a:p>
            </p:txBody>
          </p:sp>
          <p:sp>
            <p:nvSpPr>
              <p:cNvPr id="582" name="Google Shape;582;p15"/>
              <p:cNvSpPr txBox="1"/>
              <p:nvPr/>
            </p:nvSpPr>
            <p:spPr>
              <a:xfrm>
                <a:off x="5349301" y="2490598"/>
                <a:ext cx="1423702" cy="2251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Controle de uso</a:t>
                </a:r>
                <a:endParaRPr/>
              </a:p>
            </p:txBody>
          </p:sp>
          <p:sp>
            <p:nvSpPr>
              <p:cNvPr id="583" name="Google Shape;583;p15"/>
              <p:cNvSpPr txBox="1"/>
              <p:nvPr/>
            </p:nvSpPr>
            <p:spPr>
              <a:xfrm>
                <a:off x="5163315" y="2777797"/>
                <a:ext cx="1795674" cy="2251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Monitoramento e logs</a:t>
                </a:r>
                <a:endParaRPr/>
              </a:p>
            </p:txBody>
          </p:sp>
        </p:grpSp>
        <p:grpSp>
          <p:nvGrpSpPr>
            <p:cNvPr id="584" name="Google Shape;584;p15"/>
            <p:cNvGrpSpPr/>
            <p:nvPr/>
          </p:nvGrpSpPr>
          <p:grpSpPr>
            <a:xfrm>
              <a:off x="9584437" y="2899476"/>
              <a:ext cx="1467619" cy="1546737"/>
              <a:chOff x="7205550" y="1660685"/>
              <a:chExt cx="1285506" cy="1205166"/>
            </a:xfrm>
          </p:grpSpPr>
          <p:sp>
            <p:nvSpPr>
              <p:cNvPr id="585" name="Google Shape;585;p15"/>
              <p:cNvSpPr txBox="1"/>
              <p:nvPr/>
            </p:nvSpPr>
            <p:spPr>
              <a:xfrm>
                <a:off x="7278147" y="1660685"/>
                <a:ext cx="1140311" cy="2158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Identidade</a:t>
                </a:r>
                <a:endParaRPr/>
              </a:p>
            </p:txBody>
          </p:sp>
          <p:sp>
            <p:nvSpPr>
              <p:cNvPr id="586" name="Google Shape;586;p15"/>
              <p:cNvSpPr txBox="1"/>
              <p:nvPr/>
            </p:nvSpPr>
            <p:spPr>
              <a:xfrm>
                <a:off x="7278147" y="1990464"/>
                <a:ext cx="1140311" cy="2158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Sincronização</a:t>
                </a:r>
                <a:endParaRPr/>
              </a:p>
            </p:txBody>
          </p:sp>
          <p:sp>
            <p:nvSpPr>
              <p:cNvPr id="587" name="Google Shape;587;p15"/>
              <p:cNvSpPr txBox="1"/>
              <p:nvPr/>
            </p:nvSpPr>
            <p:spPr>
              <a:xfrm>
                <a:off x="7278147" y="2320243"/>
                <a:ext cx="1140311" cy="2158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Mobile Analytics</a:t>
                </a:r>
                <a:endParaRPr/>
              </a:p>
            </p:txBody>
          </p:sp>
          <p:sp>
            <p:nvSpPr>
              <p:cNvPr id="588" name="Google Shape;588;p15"/>
              <p:cNvSpPr txBox="1"/>
              <p:nvPr/>
            </p:nvSpPr>
            <p:spPr>
              <a:xfrm>
                <a:off x="7205550" y="2650023"/>
                <a:ext cx="1285506" cy="2158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200" u="none" cap="none" strike="noStrike">
                    <a:solidFill>
                      <a:srgbClr val="636466"/>
                    </a:solidFill>
                    <a:latin typeface="Arial"/>
                    <a:ea typeface="Arial"/>
                    <a:cs typeface="Arial"/>
                    <a:sym typeface="Arial"/>
                  </a:rPr>
                  <a:t>Notificações</a:t>
                </a:r>
                <a:endParaRPr/>
              </a:p>
            </p:txBody>
          </p:sp>
        </p:grpSp>
        <p:cxnSp>
          <p:nvCxnSpPr>
            <p:cNvPr id="589" name="Google Shape;589;p15"/>
            <p:cNvCxnSpPr/>
            <p:nvPr/>
          </p:nvCxnSpPr>
          <p:spPr>
            <a:xfrm>
              <a:off x="5590518" y="2370112"/>
              <a:ext cx="0" cy="2179552"/>
            </a:xfrm>
            <a:prstGeom prst="straightConnector1">
              <a:avLst/>
            </a:prstGeom>
            <a:solidFill>
              <a:schemeClr val="lt1"/>
            </a:solidFill>
            <a:ln cap="flat" cmpd="sng" w="9525">
              <a:solidFill>
                <a:srgbClr val="636466"/>
              </a:solidFill>
              <a:prstDash val="dash"/>
              <a:miter lim="800000"/>
              <a:headEnd len="sm" w="sm" type="none"/>
              <a:tailEnd len="sm" w="sm" type="none"/>
            </a:ln>
          </p:spPr>
        </p:cxnSp>
        <p:pic>
          <p:nvPicPr>
            <p:cNvPr descr="Users.png" id="590" name="Google Shape;590;p15"/>
            <p:cNvPicPr preferRelativeResize="0"/>
            <p:nvPr/>
          </p:nvPicPr>
          <p:blipFill rotWithShape="1">
            <a:blip r:embed="rId3">
              <a:alphaModFix/>
            </a:blip>
            <a:srcRect b="0" l="0" r="0" t="0"/>
            <a:stretch/>
          </p:blipFill>
          <p:spPr>
            <a:xfrm>
              <a:off x="7250074" y="1459763"/>
              <a:ext cx="564422" cy="564422"/>
            </a:xfrm>
            <a:prstGeom prst="rect">
              <a:avLst/>
            </a:prstGeom>
            <a:noFill/>
            <a:ln>
              <a:noFill/>
            </a:ln>
          </p:spPr>
        </p:pic>
        <p:pic>
          <p:nvPicPr>
            <p:cNvPr descr="Client.png" id="591" name="Google Shape;591;p15"/>
            <p:cNvPicPr preferRelativeResize="0"/>
            <p:nvPr/>
          </p:nvPicPr>
          <p:blipFill rotWithShape="1">
            <a:blip r:embed="rId4">
              <a:alphaModFix/>
            </a:blip>
            <a:srcRect b="0" l="0" r="0" t="0"/>
            <a:stretch/>
          </p:blipFill>
          <p:spPr>
            <a:xfrm>
              <a:off x="3975717" y="1495716"/>
              <a:ext cx="528470" cy="528470"/>
            </a:xfrm>
            <a:prstGeom prst="rect">
              <a:avLst/>
            </a:prstGeom>
            <a:noFill/>
            <a:ln>
              <a:noFill/>
            </a:ln>
          </p:spPr>
        </p:pic>
        <p:sp>
          <p:nvSpPr>
            <p:cNvPr id="592" name="Google Shape;592;p15"/>
            <p:cNvSpPr/>
            <p:nvPr/>
          </p:nvSpPr>
          <p:spPr>
            <a:xfrm>
              <a:off x="4286877" y="5859065"/>
              <a:ext cx="1177732" cy="383490"/>
            </a:xfrm>
            <a:prstGeom prst="roundRect">
              <a:avLst>
                <a:gd fmla="val 9818" name="adj"/>
              </a:avLst>
            </a:prstGeom>
            <a:noFill/>
            <a:ln cap="flat" cmpd="sng" w="1905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593" name="Google Shape;593;p15"/>
            <p:cNvSpPr/>
            <p:nvPr/>
          </p:nvSpPr>
          <p:spPr>
            <a:xfrm>
              <a:off x="6302414" y="5883033"/>
              <a:ext cx="1774291" cy="364965"/>
            </a:xfrm>
            <a:prstGeom prst="roundRect">
              <a:avLst>
                <a:gd fmla="val 9818" name="adj"/>
              </a:avLst>
            </a:prstGeom>
            <a:noFill/>
            <a:ln cap="flat" cmpd="sng" w="19050">
              <a:solidFill>
                <a:srgbClr val="F7981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594" name="Google Shape;594;p15"/>
            <p:cNvSpPr/>
            <p:nvPr/>
          </p:nvSpPr>
          <p:spPr>
            <a:xfrm>
              <a:off x="8668175" y="5892134"/>
              <a:ext cx="307976" cy="307976"/>
            </a:xfrm>
            <a:custGeom>
              <a:rect b="b" l="l" r="r" t="t"/>
              <a:pathLst>
                <a:path extrusionOk="0" h="21600" w="2160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rgbClr val="88A57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595" name="Google Shape;595;p15"/>
            <p:cNvSpPr/>
            <p:nvPr/>
          </p:nvSpPr>
          <p:spPr>
            <a:xfrm>
              <a:off x="8719601" y="5930409"/>
              <a:ext cx="70890" cy="57171"/>
            </a:xfrm>
            <a:custGeom>
              <a:rect b="b" l="l" r="r" t="t"/>
              <a:pathLst>
                <a:path extrusionOk="0" h="21600" w="21354">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596" name="Google Shape;596;p15"/>
            <p:cNvSpPr/>
            <p:nvPr/>
          </p:nvSpPr>
          <p:spPr>
            <a:xfrm>
              <a:off x="8699990" y="5992908"/>
              <a:ext cx="56363" cy="50711"/>
            </a:xfrm>
            <a:custGeom>
              <a:rect b="b" l="l" r="r" t="t"/>
              <a:pathLst>
                <a:path extrusionOk="0" h="21600" w="2160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597" name="Google Shape;597;p15"/>
            <p:cNvSpPr/>
            <p:nvPr/>
          </p:nvSpPr>
          <p:spPr>
            <a:xfrm>
              <a:off x="8700313" y="6048302"/>
              <a:ext cx="55802" cy="50711"/>
            </a:xfrm>
            <a:custGeom>
              <a:rect b="b" l="l" r="r" t="t"/>
              <a:pathLst>
                <a:path extrusionOk="0" h="21600" w="21508">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598" name="Google Shape;598;p15"/>
            <p:cNvSpPr/>
            <p:nvPr/>
          </p:nvSpPr>
          <p:spPr>
            <a:xfrm>
              <a:off x="8719601" y="6104988"/>
              <a:ext cx="67657" cy="56202"/>
            </a:xfrm>
            <a:custGeom>
              <a:rect b="b" l="l" r="r" t="t"/>
              <a:pathLst>
                <a:path extrusionOk="0" h="21600" w="21392">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599" name="Google Shape;599;p15"/>
            <p:cNvSpPr/>
            <p:nvPr/>
          </p:nvSpPr>
          <p:spPr>
            <a:xfrm>
              <a:off x="8767243" y="6104988"/>
              <a:ext cx="52094" cy="59593"/>
            </a:xfrm>
            <a:custGeom>
              <a:rect b="b" l="l" r="r" t="t"/>
              <a:pathLst>
                <a:path extrusionOk="0" h="21600" w="21504">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0" name="Google Shape;600;p15"/>
            <p:cNvSpPr/>
            <p:nvPr/>
          </p:nvSpPr>
          <p:spPr>
            <a:xfrm>
              <a:off x="8756030" y="6048302"/>
              <a:ext cx="63307" cy="50711"/>
            </a:xfrm>
            <a:custGeom>
              <a:rect b="b" l="l" r="r" t="t"/>
              <a:pathLst>
                <a:path extrusionOk="0" h="21600" w="2160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1" name="Google Shape;601;p15"/>
            <p:cNvSpPr/>
            <p:nvPr/>
          </p:nvSpPr>
          <p:spPr>
            <a:xfrm>
              <a:off x="8756030" y="5992908"/>
              <a:ext cx="63307" cy="50711"/>
            </a:xfrm>
            <a:custGeom>
              <a:rect b="b" l="l" r="r" t="t"/>
              <a:pathLst>
                <a:path extrusionOk="0" h="21600" w="2160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2" name="Google Shape;602;p15"/>
            <p:cNvSpPr/>
            <p:nvPr/>
          </p:nvSpPr>
          <p:spPr>
            <a:xfrm>
              <a:off x="8768857" y="5929278"/>
              <a:ext cx="50479" cy="58301"/>
            </a:xfrm>
            <a:custGeom>
              <a:rect b="b" l="l" r="r" t="t"/>
              <a:pathLst>
                <a:path extrusionOk="0" h="21600" w="21502">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3" name="Google Shape;603;p15"/>
            <p:cNvSpPr/>
            <p:nvPr/>
          </p:nvSpPr>
          <p:spPr>
            <a:xfrm>
              <a:off x="8854643" y="6104988"/>
              <a:ext cx="70792" cy="57332"/>
            </a:xfrm>
            <a:custGeom>
              <a:rect b="b" l="l" r="r" t="t"/>
              <a:pathLst>
                <a:path extrusionOk="0" h="21600" w="21325">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4" name="Google Shape;604;p15"/>
            <p:cNvSpPr/>
            <p:nvPr/>
          </p:nvSpPr>
          <p:spPr>
            <a:xfrm>
              <a:off x="8887404" y="6048302"/>
              <a:ext cx="56609" cy="50711"/>
            </a:xfrm>
            <a:custGeom>
              <a:rect b="b" l="l" r="r" t="t"/>
              <a:pathLst>
                <a:path extrusionOk="0" h="21600" w="21509">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5" name="Google Shape;605;p15"/>
            <p:cNvSpPr/>
            <p:nvPr/>
          </p:nvSpPr>
          <p:spPr>
            <a:xfrm>
              <a:off x="8887888" y="5992908"/>
              <a:ext cx="55802" cy="50711"/>
            </a:xfrm>
            <a:custGeom>
              <a:rect b="b" l="l" r="r" t="t"/>
              <a:pathLst>
                <a:path extrusionOk="0" h="21600" w="21508">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6" name="Google Shape;606;p15"/>
            <p:cNvSpPr/>
            <p:nvPr/>
          </p:nvSpPr>
          <p:spPr>
            <a:xfrm>
              <a:off x="8855773" y="5931539"/>
              <a:ext cx="67599" cy="56040"/>
            </a:xfrm>
            <a:custGeom>
              <a:rect b="b" l="l" r="r" t="t"/>
              <a:pathLst>
                <a:path extrusionOk="0" h="21600" w="21274">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7" name="Google Shape;607;p15"/>
            <p:cNvSpPr/>
            <p:nvPr/>
          </p:nvSpPr>
          <p:spPr>
            <a:xfrm>
              <a:off x="8824666" y="5928148"/>
              <a:ext cx="51933" cy="59431"/>
            </a:xfrm>
            <a:custGeom>
              <a:rect b="b" l="l" r="r" t="t"/>
              <a:pathLst>
                <a:path extrusionOk="0" h="21600" w="21504">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8" name="Google Shape;608;p15"/>
            <p:cNvSpPr/>
            <p:nvPr/>
          </p:nvSpPr>
          <p:spPr>
            <a:xfrm>
              <a:off x="8824666" y="5992908"/>
              <a:ext cx="63308" cy="50711"/>
            </a:xfrm>
            <a:custGeom>
              <a:rect b="b" l="l" r="r" t="t"/>
              <a:pathLst>
                <a:path extrusionOk="0" h="21600" w="2160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09" name="Google Shape;609;p15"/>
            <p:cNvSpPr/>
            <p:nvPr/>
          </p:nvSpPr>
          <p:spPr>
            <a:xfrm>
              <a:off x="8824666" y="6048302"/>
              <a:ext cx="63308" cy="50711"/>
            </a:xfrm>
            <a:custGeom>
              <a:rect b="b" l="l" r="r" t="t"/>
              <a:pathLst>
                <a:path extrusionOk="0" h="21600" w="2160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10" name="Google Shape;610;p15"/>
            <p:cNvSpPr/>
            <p:nvPr/>
          </p:nvSpPr>
          <p:spPr>
            <a:xfrm>
              <a:off x="8824666" y="6104988"/>
              <a:ext cx="50388" cy="58786"/>
            </a:xfrm>
            <a:custGeom>
              <a:rect b="b" l="l" r="r" t="t"/>
              <a:pathLst>
                <a:path extrusionOk="0" h="21600" w="2160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11" name="Google Shape;611;p15"/>
            <p:cNvSpPr/>
            <p:nvPr/>
          </p:nvSpPr>
          <p:spPr>
            <a:xfrm>
              <a:off x="8681579" y="5905538"/>
              <a:ext cx="280845" cy="280845"/>
            </a:xfrm>
            <a:custGeom>
              <a:rect b="b" l="l" r="r" t="t"/>
              <a:pathLst>
                <a:path extrusionOk="0" h="21600" w="2160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12" name="Google Shape;612;p15"/>
            <p:cNvSpPr/>
            <p:nvPr/>
          </p:nvSpPr>
          <p:spPr>
            <a:xfrm>
              <a:off x="8703353" y="5902147"/>
              <a:ext cx="99863" cy="95284"/>
            </a:xfrm>
            <a:custGeom>
              <a:rect b="b" l="l" r="r" t="t"/>
              <a:pathLst>
                <a:path extrusionOk="0" h="21600" w="21404">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13" name="Google Shape;613;p15"/>
            <p:cNvSpPr/>
            <p:nvPr/>
          </p:nvSpPr>
          <p:spPr>
            <a:xfrm>
              <a:off x="8698857" y="5897625"/>
              <a:ext cx="108854" cy="104489"/>
            </a:xfrm>
            <a:custGeom>
              <a:rect b="b" l="l" r="r" t="t"/>
              <a:pathLst>
                <a:path extrusionOk="0" h="21600" w="2141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14" name="Google Shape;614;p15"/>
            <p:cNvSpPr/>
            <p:nvPr/>
          </p:nvSpPr>
          <p:spPr>
            <a:xfrm>
              <a:off x="8841433" y="5960932"/>
              <a:ext cx="99863" cy="95284"/>
            </a:xfrm>
            <a:custGeom>
              <a:rect b="b" l="l" r="r" t="t"/>
              <a:pathLst>
                <a:path extrusionOk="0" h="21600" w="21404">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15" name="Google Shape;615;p15"/>
            <p:cNvSpPr/>
            <p:nvPr/>
          </p:nvSpPr>
          <p:spPr>
            <a:xfrm>
              <a:off x="8836938" y="5956248"/>
              <a:ext cx="108854" cy="104489"/>
            </a:xfrm>
            <a:custGeom>
              <a:rect b="b" l="l" r="r" t="t"/>
              <a:pathLst>
                <a:path extrusionOk="0" h="21600" w="2141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16" name="Google Shape;616;p15"/>
            <p:cNvSpPr/>
            <p:nvPr/>
          </p:nvSpPr>
          <p:spPr>
            <a:xfrm>
              <a:off x="8740820" y="6050886"/>
              <a:ext cx="99703" cy="95445"/>
            </a:xfrm>
            <a:custGeom>
              <a:rect b="b" l="l" r="r" t="t"/>
              <a:pathLst>
                <a:path extrusionOk="0" h="21600" w="21404">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cap="flat" cmpd="sng" w="9525">
              <a:solidFill>
                <a:srgbClr val="88A57F"/>
              </a:solidFill>
              <a:prstDash val="solid"/>
              <a:miter lim="400000"/>
              <a:headEnd len="sm" w="sm" type="none"/>
              <a:tailEnd len="sm" w="sm" type="none"/>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17" name="Google Shape;617;p15"/>
            <p:cNvSpPr/>
            <p:nvPr/>
          </p:nvSpPr>
          <p:spPr>
            <a:xfrm>
              <a:off x="8736325" y="6046364"/>
              <a:ext cx="108854" cy="104489"/>
            </a:xfrm>
            <a:custGeom>
              <a:rect b="b" l="l" r="r" t="t"/>
              <a:pathLst>
                <a:path extrusionOk="0" h="21600" w="2141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618" name="Google Shape;618;p15"/>
            <p:cNvSpPr txBox="1"/>
            <p:nvPr/>
          </p:nvSpPr>
          <p:spPr>
            <a:xfrm>
              <a:off x="5698122" y="2253127"/>
              <a:ext cx="1389923"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pt-BR" sz="1600" u="none" cap="none" strike="noStrike">
                  <a:solidFill>
                    <a:schemeClr val="accent5"/>
                  </a:solidFill>
                  <a:latin typeface="Arial"/>
                  <a:ea typeface="Arial"/>
                  <a:cs typeface="Arial"/>
                  <a:sym typeface="Arial"/>
                </a:rPr>
                <a:t>Serviços para aplicativos</a:t>
              </a:r>
              <a:endParaRPr/>
            </a:p>
          </p:txBody>
        </p:sp>
        <p:sp>
          <p:nvSpPr>
            <p:cNvPr id="619" name="Google Shape;619;p15"/>
            <p:cNvSpPr txBox="1"/>
            <p:nvPr/>
          </p:nvSpPr>
          <p:spPr>
            <a:xfrm>
              <a:off x="9049992" y="4981507"/>
              <a:ext cx="1919888"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200" u="none" cap="none" strike="noStrike">
                  <a:solidFill>
                    <a:srgbClr val="636466"/>
                  </a:solidFill>
                  <a:latin typeface="Arial"/>
                  <a:ea typeface="Arial"/>
                  <a:cs typeface="Arial"/>
                  <a:sym typeface="Arial"/>
                </a:rPr>
                <a:t>Armazenamento (objeto, bloco e arquivo)</a:t>
              </a:r>
              <a:endParaRPr/>
            </a:p>
          </p:txBody>
        </p:sp>
        <p:sp>
          <p:nvSpPr>
            <p:cNvPr id="620" name="Google Shape;620;p15"/>
            <p:cNvSpPr/>
            <p:nvPr/>
          </p:nvSpPr>
          <p:spPr>
            <a:xfrm>
              <a:off x="3434775" y="4938985"/>
              <a:ext cx="723931" cy="573321"/>
            </a:xfrm>
            <a:prstGeom prst="roundRect">
              <a:avLst>
                <a:gd fmla="val 16667" name="adj"/>
              </a:avLst>
            </a:prstGeom>
            <a:gradFill>
              <a:gsLst>
                <a:gs pos="0">
                  <a:srgbClr val="4D525B"/>
                </a:gs>
                <a:gs pos="50000">
                  <a:srgbClr val="212E3F"/>
                </a:gs>
                <a:gs pos="100000">
                  <a:srgbClr val="1B2838"/>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p:txBody>
        </p:sp>
        <p:pic>
          <p:nvPicPr>
            <p:cNvPr descr="product-category-icons_compute_24x24" id="621" name="Google Shape;621;p15"/>
            <p:cNvPicPr preferRelativeResize="0"/>
            <p:nvPr/>
          </p:nvPicPr>
          <p:blipFill rotWithShape="1">
            <a:blip r:embed="rId5">
              <a:alphaModFix/>
            </a:blip>
            <a:srcRect b="0" l="0" r="0" t="0"/>
            <a:stretch/>
          </p:blipFill>
          <p:spPr>
            <a:xfrm>
              <a:off x="3544439" y="4973405"/>
              <a:ext cx="494978" cy="494978"/>
            </a:xfrm>
            <a:prstGeom prst="rect">
              <a:avLst/>
            </a:prstGeom>
            <a:noFill/>
            <a:ln>
              <a:noFill/>
            </a:ln>
          </p:spPr>
        </p:pic>
        <p:sp>
          <p:nvSpPr>
            <p:cNvPr id="622" name="Google Shape;622;p15"/>
            <p:cNvSpPr/>
            <p:nvPr/>
          </p:nvSpPr>
          <p:spPr>
            <a:xfrm>
              <a:off x="6159733" y="4927183"/>
              <a:ext cx="723931" cy="573321"/>
            </a:xfrm>
            <a:prstGeom prst="roundRect">
              <a:avLst>
                <a:gd fmla="val 16667" name="adj"/>
              </a:avLst>
            </a:prstGeom>
            <a:gradFill>
              <a:gsLst>
                <a:gs pos="0">
                  <a:srgbClr val="4D525B"/>
                </a:gs>
                <a:gs pos="50000">
                  <a:srgbClr val="212E3F"/>
                </a:gs>
                <a:gs pos="100000">
                  <a:srgbClr val="1B2838"/>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p:txBody>
        </p:sp>
        <p:pic>
          <p:nvPicPr>
            <p:cNvPr descr="product-category-icons_networking-content-delivery_24x24" id="623" name="Google Shape;623;p15"/>
            <p:cNvPicPr preferRelativeResize="0"/>
            <p:nvPr/>
          </p:nvPicPr>
          <p:blipFill rotWithShape="1">
            <a:blip r:embed="rId6">
              <a:alphaModFix/>
            </a:blip>
            <a:srcRect b="0" l="0" r="0" t="0"/>
            <a:stretch/>
          </p:blipFill>
          <p:spPr>
            <a:xfrm>
              <a:off x="6273914" y="4980735"/>
              <a:ext cx="487647" cy="487647"/>
            </a:xfrm>
            <a:prstGeom prst="rect">
              <a:avLst/>
            </a:prstGeom>
            <a:noFill/>
            <a:ln>
              <a:noFill/>
            </a:ln>
          </p:spPr>
        </p:pic>
        <p:sp>
          <p:nvSpPr>
            <p:cNvPr id="624" name="Google Shape;624;p15"/>
            <p:cNvSpPr/>
            <p:nvPr/>
          </p:nvSpPr>
          <p:spPr>
            <a:xfrm>
              <a:off x="8339915" y="4913032"/>
              <a:ext cx="723931" cy="573321"/>
            </a:xfrm>
            <a:prstGeom prst="roundRect">
              <a:avLst>
                <a:gd fmla="val 16667" name="adj"/>
              </a:avLst>
            </a:prstGeom>
            <a:gradFill>
              <a:gsLst>
                <a:gs pos="0">
                  <a:srgbClr val="4D525B"/>
                </a:gs>
                <a:gs pos="50000">
                  <a:srgbClr val="212E3F"/>
                </a:gs>
                <a:gs pos="100000">
                  <a:srgbClr val="1B2838"/>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p:txBody>
        </p:sp>
        <p:pic>
          <p:nvPicPr>
            <p:cNvPr descr="product-category-icons_storage_24x24" id="625" name="Google Shape;625;p15"/>
            <p:cNvPicPr preferRelativeResize="0"/>
            <p:nvPr/>
          </p:nvPicPr>
          <p:blipFill rotWithShape="1">
            <a:blip r:embed="rId7">
              <a:alphaModFix/>
            </a:blip>
            <a:srcRect b="0" l="0" r="0" t="0"/>
            <a:stretch/>
          </p:blipFill>
          <p:spPr>
            <a:xfrm>
              <a:off x="8467919" y="4949923"/>
              <a:ext cx="505163" cy="505163"/>
            </a:xfrm>
            <a:prstGeom prst="rect">
              <a:avLst/>
            </a:prstGeom>
            <a:noFill/>
            <a:ln>
              <a:noFill/>
            </a:ln>
          </p:spPr>
        </p:pic>
        <p:sp>
          <p:nvSpPr>
            <p:cNvPr id="626" name="Google Shape;626;p15"/>
            <p:cNvSpPr/>
            <p:nvPr/>
          </p:nvSpPr>
          <p:spPr>
            <a:xfrm>
              <a:off x="1394847" y="4812838"/>
              <a:ext cx="9875520" cy="83120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7" name="Google Shape;627;p15"/>
            <p:cNvSpPr txBox="1"/>
            <p:nvPr/>
          </p:nvSpPr>
          <p:spPr>
            <a:xfrm>
              <a:off x="4343526" y="2253121"/>
              <a:ext cx="114656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pt-BR" sz="1600" u="none" cap="none" strike="noStrike">
                  <a:solidFill>
                    <a:schemeClr val="accent5"/>
                  </a:solidFill>
                  <a:latin typeface="Arial"/>
                  <a:ea typeface="Arial"/>
                  <a:cs typeface="Arial"/>
                  <a:sym typeface="Arial"/>
                </a:rPr>
                <a:t>Análise</a:t>
              </a:r>
              <a:endParaRPr/>
            </a:p>
          </p:txBody>
        </p:sp>
        <p:sp>
          <p:nvSpPr>
            <p:cNvPr id="628" name="Google Shape;628;p15"/>
            <p:cNvSpPr txBox="1"/>
            <p:nvPr/>
          </p:nvSpPr>
          <p:spPr>
            <a:xfrm>
              <a:off x="7275053" y="2253127"/>
              <a:ext cx="2108858"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pt-BR" sz="1600" u="none" cap="none" strike="noStrike">
                  <a:solidFill>
                    <a:schemeClr val="accent5"/>
                  </a:solidFill>
                  <a:latin typeface="Arial"/>
                  <a:ea typeface="Arial"/>
                  <a:cs typeface="Arial"/>
                  <a:sym typeface="Arial"/>
                </a:rPr>
                <a:t>Implementação e gerenciamento</a:t>
              </a:r>
              <a:endParaRPr/>
            </a:p>
          </p:txBody>
        </p:sp>
        <p:sp>
          <p:nvSpPr>
            <p:cNvPr id="629" name="Google Shape;629;p15"/>
            <p:cNvSpPr txBox="1"/>
            <p:nvPr/>
          </p:nvSpPr>
          <p:spPr>
            <a:xfrm>
              <a:off x="9596324" y="2253126"/>
              <a:ext cx="1443844"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pt-BR" sz="1600" u="none" cap="none" strike="noStrike">
                  <a:solidFill>
                    <a:schemeClr val="accent5"/>
                  </a:solidFill>
                  <a:latin typeface="Arial"/>
                  <a:ea typeface="Arial"/>
                  <a:cs typeface="Arial"/>
                  <a:sym typeface="Arial"/>
                </a:rPr>
                <a:t>Serviços móveis</a:t>
              </a:r>
              <a:endParaRPr/>
            </a:p>
          </p:txBody>
        </p:sp>
        <p:sp>
          <p:nvSpPr>
            <p:cNvPr id="630" name="Google Shape;630;p15"/>
            <p:cNvSpPr txBox="1"/>
            <p:nvPr/>
          </p:nvSpPr>
          <p:spPr>
            <a:xfrm>
              <a:off x="3100856" y="2253129"/>
              <a:ext cx="103228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pt-BR" sz="1600" u="none" cap="none" strike="noStrike">
                  <a:solidFill>
                    <a:schemeClr val="accent5"/>
                  </a:solidFill>
                  <a:latin typeface="Arial"/>
                  <a:ea typeface="Arial"/>
                  <a:cs typeface="Arial"/>
                  <a:sym typeface="Arial"/>
                </a:rPr>
                <a:t>Bancos de dados</a:t>
              </a:r>
              <a:endParaRPr/>
            </a:p>
          </p:txBody>
        </p:sp>
      </p:grpSp>
      <p:sp>
        <p:nvSpPr>
          <p:cNvPr id="631" name="Google Shape;631;p15"/>
          <p:cNvSpPr txBox="1"/>
          <p:nvPr>
            <p:ph idx="11" type="ftr"/>
          </p:nvPr>
        </p:nvSpPr>
        <p:spPr>
          <a:xfrm>
            <a:off x="419100" y="6356350"/>
            <a:ext cx="4564380" cy="5016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632" name="Google Shape;632;p1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Categorias de serviços da AWS</a:t>
            </a:r>
            <a:endParaRPr/>
          </a:p>
        </p:txBody>
      </p:sp>
      <p:sp>
        <p:nvSpPr>
          <p:cNvPr id="638" name="Google Shape;638;p16"/>
          <p:cNvSpPr txBox="1"/>
          <p:nvPr>
            <p:ph idx="11" type="ftr"/>
          </p:nvPr>
        </p:nvSpPr>
        <p:spPr>
          <a:xfrm>
            <a:off x="106701" y="6437597"/>
            <a:ext cx="449577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639" name="Google Shape;639;p16"/>
          <p:cNvSpPr txBox="1"/>
          <p:nvPr>
            <p:ph idx="12" type="sldNum"/>
          </p:nvPr>
        </p:nvSpPr>
        <p:spPr>
          <a:xfrm>
            <a:off x="90297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grpSp>
        <p:nvGrpSpPr>
          <p:cNvPr id="640" name="Google Shape;640;p16"/>
          <p:cNvGrpSpPr/>
          <p:nvPr/>
        </p:nvGrpSpPr>
        <p:grpSpPr>
          <a:xfrm>
            <a:off x="315386" y="1098670"/>
            <a:ext cx="11782408" cy="5547502"/>
            <a:chOff x="227811" y="1218195"/>
            <a:chExt cx="11782408" cy="5547502"/>
          </a:xfrm>
        </p:grpSpPr>
        <p:pic>
          <p:nvPicPr>
            <p:cNvPr descr="AWS networking and content delivery icon." id="641" name="Google Shape;641;p16"/>
            <p:cNvPicPr preferRelativeResize="0"/>
            <p:nvPr/>
          </p:nvPicPr>
          <p:blipFill rotWithShape="1">
            <a:blip r:embed="rId3">
              <a:alphaModFix/>
            </a:blip>
            <a:srcRect b="0" l="0" r="0" t="0"/>
            <a:stretch/>
          </p:blipFill>
          <p:spPr>
            <a:xfrm>
              <a:off x="876609" y="5240456"/>
              <a:ext cx="731520" cy="731520"/>
            </a:xfrm>
            <a:prstGeom prst="rect">
              <a:avLst/>
            </a:prstGeom>
            <a:noFill/>
            <a:ln>
              <a:noFill/>
            </a:ln>
          </p:spPr>
        </p:pic>
        <p:sp>
          <p:nvSpPr>
            <p:cNvPr id="642" name="Google Shape;642;p16"/>
            <p:cNvSpPr txBox="1"/>
            <p:nvPr/>
          </p:nvSpPr>
          <p:spPr>
            <a:xfrm>
              <a:off x="402235" y="5932349"/>
              <a:ext cx="1680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Redes e</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Entrega de conteúdo</a:t>
              </a:r>
              <a:endParaRPr/>
            </a:p>
          </p:txBody>
        </p:sp>
        <p:sp>
          <p:nvSpPr>
            <p:cNvPr id="643" name="Google Shape;643;p16"/>
            <p:cNvSpPr txBox="1"/>
            <p:nvPr/>
          </p:nvSpPr>
          <p:spPr>
            <a:xfrm>
              <a:off x="10601078" y="4580329"/>
              <a:ext cx="7890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Dispositivos móveis</a:t>
              </a:r>
              <a:endParaRPr/>
            </a:p>
          </p:txBody>
        </p:sp>
        <p:pic>
          <p:nvPicPr>
            <p:cNvPr descr="AWS mobile icon." id="644" name="Google Shape;644;p16"/>
            <p:cNvPicPr preferRelativeResize="0"/>
            <p:nvPr/>
          </p:nvPicPr>
          <p:blipFill rotWithShape="1">
            <a:blip r:embed="rId4">
              <a:alphaModFix/>
            </a:blip>
            <a:srcRect b="0" l="0" r="0" t="0"/>
            <a:stretch/>
          </p:blipFill>
          <p:spPr>
            <a:xfrm>
              <a:off x="10629817" y="3881466"/>
              <a:ext cx="731520" cy="731520"/>
            </a:xfrm>
            <a:prstGeom prst="rect">
              <a:avLst/>
            </a:prstGeom>
            <a:noFill/>
            <a:ln>
              <a:noFill/>
            </a:ln>
          </p:spPr>
        </p:pic>
        <p:sp>
          <p:nvSpPr>
            <p:cNvPr id="645" name="Google Shape;645;p16"/>
            <p:cNvSpPr txBox="1"/>
            <p:nvPr/>
          </p:nvSpPr>
          <p:spPr>
            <a:xfrm>
              <a:off x="730050" y="4567517"/>
              <a:ext cx="10245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Internet </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das Coisas</a:t>
              </a:r>
              <a:endParaRPr/>
            </a:p>
          </p:txBody>
        </p:sp>
        <p:pic>
          <p:nvPicPr>
            <p:cNvPr descr="AWS internet of things icon." id="646" name="Google Shape;646;p16"/>
            <p:cNvPicPr preferRelativeResize="0"/>
            <p:nvPr/>
          </p:nvPicPr>
          <p:blipFill rotWithShape="1">
            <a:blip r:embed="rId5">
              <a:alphaModFix/>
            </a:blip>
            <a:srcRect b="0" l="0" r="0" t="0"/>
            <a:stretch/>
          </p:blipFill>
          <p:spPr>
            <a:xfrm>
              <a:off x="876609" y="3881466"/>
              <a:ext cx="731520" cy="731520"/>
            </a:xfrm>
            <a:prstGeom prst="rect">
              <a:avLst/>
            </a:prstGeom>
            <a:noFill/>
            <a:ln>
              <a:noFill/>
            </a:ln>
          </p:spPr>
        </p:pic>
        <p:pic>
          <p:nvPicPr>
            <p:cNvPr descr="AWS compute icon." id="647" name="Google Shape;647;p16"/>
            <p:cNvPicPr preferRelativeResize="0"/>
            <p:nvPr/>
          </p:nvPicPr>
          <p:blipFill rotWithShape="1">
            <a:blip r:embed="rId6">
              <a:alphaModFix/>
            </a:blip>
            <a:srcRect b="0" l="0" r="0" t="0"/>
            <a:stretch/>
          </p:blipFill>
          <p:spPr>
            <a:xfrm>
              <a:off x="10629817" y="1226550"/>
              <a:ext cx="731520" cy="731520"/>
            </a:xfrm>
            <a:prstGeom prst="rect">
              <a:avLst/>
            </a:prstGeom>
            <a:noFill/>
            <a:ln>
              <a:noFill/>
            </a:ln>
          </p:spPr>
        </p:pic>
        <p:sp>
          <p:nvSpPr>
            <p:cNvPr id="648" name="Google Shape;648;p16"/>
            <p:cNvSpPr txBox="1"/>
            <p:nvPr/>
          </p:nvSpPr>
          <p:spPr>
            <a:xfrm>
              <a:off x="10488868" y="1914655"/>
              <a:ext cx="1013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Computação</a:t>
              </a:r>
              <a:endParaRPr/>
            </a:p>
          </p:txBody>
        </p:sp>
        <p:pic>
          <p:nvPicPr>
            <p:cNvPr descr="AWS analytics icon." id="649" name="Google Shape;649;p16"/>
            <p:cNvPicPr preferRelativeResize="0"/>
            <p:nvPr/>
          </p:nvPicPr>
          <p:blipFill rotWithShape="1">
            <a:blip r:embed="rId7">
              <a:alphaModFix/>
            </a:blip>
            <a:srcRect b="0" l="0" r="0" t="0"/>
            <a:stretch/>
          </p:blipFill>
          <p:spPr>
            <a:xfrm>
              <a:off x="876609" y="1226550"/>
              <a:ext cx="731520" cy="731520"/>
            </a:xfrm>
            <a:prstGeom prst="rect">
              <a:avLst/>
            </a:prstGeom>
            <a:noFill/>
            <a:ln>
              <a:noFill/>
            </a:ln>
          </p:spPr>
        </p:pic>
        <p:sp>
          <p:nvSpPr>
            <p:cNvPr id="650" name="Google Shape;650;p16"/>
            <p:cNvSpPr txBox="1"/>
            <p:nvPr/>
          </p:nvSpPr>
          <p:spPr>
            <a:xfrm>
              <a:off x="750889" y="1917701"/>
              <a:ext cx="983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Análise</a:t>
              </a:r>
              <a:endParaRPr/>
            </a:p>
          </p:txBody>
        </p:sp>
        <p:sp>
          <p:nvSpPr>
            <p:cNvPr id="651" name="Google Shape;651;p16"/>
            <p:cNvSpPr txBox="1"/>
            <p:nvPr/>
          </p:nvSpPr>
          <p:spPr>
            <a:xfrm>
              <a:off x="3925980" y="4540513"/>
              <a:ext cx="1824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Gerenciamento e </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Governança</a:t>
              </a:r>
              <a:endParaRPr/>
            </a:p>
          </p:txBody>
        </p:sp>
        <p:pic>
          <p:nvPicPr>
            <p:cNvPr descr="AWS management tools icon." id="652" name="Google Shape;652;p16"/>
            <p:cNvPicPr preferRelativeResize="0"/>
            <p:nvPr/>
          </p:nvPicPr>
          <p:blipFill rotWithShape="1">
            <a:blip r:embed="rId8">
              <a:alphaModFix/>
            </a:blip>
            <a:srcRect b="0" l="0" r="0" t="0"/>
            <a:stretch/>
          </p:blipFill>
          <p:spPr>
            <a:xfrm>
              <a:off x="4472489" y="3881466"/>
              <a:ext cx="731520" cy="731520"/>
            </a:xfrm>
            <a:prstGeom prst="rect">
              <a:avLst/>
            </a:prstGeom>
            <a:noFill/>
            <a:ln>
              <a:noFill/>
            </a:ln>
          </p:spPr>
        </p:pic>
        <p:pic>
          <p:nvPicPr>
            <p:cNvPr descr="AWS storage icon." id="653" name="Google Shape;653;p16"/>
            <p:cNvPicPr preferRelativeResize="0"/>
            <p:nvPr/>
          </p:nvPicPr>
          <p:blipFill rotWithShape="1">
            <a:blip r:embed="rId9">
              <a:alphaModFix/>
            </a:blip>
            <a:srcRect b="0" l="0" r="0" t="0"/>
            <a:stretch/>
          </p:blipFill>
          <p:spPr>
            <a:xfrm>
              <a:off x="8759448" y="5240456"/>
              <a:ext cx="731520" cy="731520"/>
            </a:xfrm>
            <a:prstGeom prst="rect">
              <a:avLst/>
            </a:prstGeom>
            <a:noFill/>
            <a:ln>
              <a:noFill/>
            </a:ln>
          </p:spPr>
        </p:pic>
        <p:sp>
          <p:nvSpPr>
            <p:cNvPr id="654" name="Google Shape;654;p16"/>
            <p:cNvSpPr txBox="1"/>
            <p:nvPr/>
          </p:nvSpPr>
          <p:spPr>
            <a:xfrm>
              <a:off x="8681818" y="5934697"/>
              <a:ext cx="8868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Armazenamento</a:t>
              </a:r>
              <a:endParaRPr/>
            </a:p>
          </p:txBody>
        </p:sp>
        <p:sp>
          <p:nvSpPr>
            <p:cNvPr id="655" name="Google Shape;655;p16"/>
            <p:cNvSpPr txBox="1"/>
            <p:nvPr/>
          </p:nvSpPr>
          <p:spPr>
            <a:xfrm>
              <a:off x="6110642" y="3187389"/>
              <a:ext cx="1638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Ferramentas de </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desenvolvedor</a:t>
              </a:r>
              <a:endParaRPr b="0" i="0" sz="1600" u="none" cap="none" strike="noStrike">
                <a:solidFill>
                  <a:srgbClr val="000000"/>
                </a:solidFill>
                <a:latin typeface="Arial"/>
                <a:ea typeface="Arial"/>
                <a:cs typeface="Arial"/>
                <a:sym typeface="Arial"/>
              </a:endParaRPr>
            </a:p>
          </p:txBody>
        </p:sp>
        <p:pic>
          <p:nvPicPr>
            <p:cNvPr descr="AWS developer tools icon." id="656" name="Google Shape;656;p16"/>
            <p:cNvPicPr preferRelativeResize="0"/>
            <p:nvPr/>
          </p:nvPicPr>
          <p:blipFill rotWithShape="1">
            <a:blip r:embed="rId10">
              <a:alphaModFix/>
            </a:blip>
            <a:srcRect b="0" l="0" r="0" t="0"/>
            <a:stretch/>
          </p:blipFill>
          <p:spPr>
            <a:xfrm>
              <a:off x="6564176" y="2490944"/>
              <a:ext cx="731520" cy="731520"/>
            </a:xfrm>
            <a:prstGeom prst="rect">
              <a:avLst/>
            </a:prstGeom>
            <a:noFill/>
            <a:ln>
              <a:noFill/>
            </a:ln>
          </p:spPr>
        </p:pic>
        <p:sp>
          <p:nvSpPr>
            <p:cNvPr id="657" name="Google Shape;657;p16"/>
            <p:cNvSpPr txBox="1"/>
            <p:nvPr/>
          </p:nvSpPr>
          <p:spPr>
            <a:xfrm>
              <a:off x="5715529" y="5930766"/>
              <a:ext cx="2436300" cy="554100"/>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0" i="0" lang="pt-BR" sz="1500" u="none" cap="none" strike="noStrike">
                  <a:solidFill>
                    <a:srgbClr val="000000"/>
                  </a:solidFill>
                  <a:latin typeface="Arial"/>
                  <a:ea typeface="Arial"/>
                  <a:cs typeface="Arial"/>
                  <a:sym typeface="Arial"/>
                </a:rPr>
                <a:t>Segurança, Identidade </a:t>
              </a:r>
              <a:br>
                <a:rPr b="0" i="0" lang="pt-BR" sz="1500" u="none" cap="none" strike="noStrike">
                  <a:solidFill>
                    <a:srgbClr val="000000"/>
                  </a:solidFill>
                  <a:latin typeface="Arial"/>
                  <a:ea typeface="Arial"/>
                  <a:cs typeface="Arial"/>
                  <a:sym typeface="Arial"/>
                </a:rPr>
              </a:br>
              <a:r>
                <a:rPr b="0" i="0" lang="pt-BR" sz="1500" u="none" cap="none" strike="noStrike">
                  <a:solidFill>
                    <a:srgbClr val="000000"/>
                  </a:solidFill>
                  <a:latin typeface="Arial"/>
                  <a:ea typeface="Arial"/>
                  <a:cs typeface="Arial"/>
                  <a:sym typeface="Arial"/>
                </a:rPr>
                <a:t>e Conformidade</a:t>
              </a:r>
              <a:endParaRPr/>
            </a:p>
          </p:txBody>
        </p:sp>
        <p:pic>
          <p:nvPicPr>
            <p:cNvPr descr="AWs security and identity icon." id="658" name="Google Shape;658;p16"/>
            <p:cNvPicPr preferRelativeResize="0"/>
            <p:nvPr/>
          </p:nvPicPr>
          <p:blipFill rotWithShape="1">
            <a:blip r:embed="rId11">
              <a:alphaModFix/>
            </a:blip>
            <a:srcRect b="0" l="0" r="0" t="0"/>
            <a:stretch/>
          </p:blipFill>
          <p:spPr>
            <a:xfrm>
              <a:off x="6564176" y="5240456"/>
              <a:ext cx="731520" cy="731520"/>
            </a:xfrm>
            <a:prstGeom prst="rect">
              <a:avLst/>
            </a:prstGeom>
            <a:noFill/>
            <a:ln>
              <a:noFill/>
            </a:ln>
          </p:spPr>
        </p:pic>
        <p:pic>
          <p:nvPicPr>
            <p:cNvPr descr="AWS database icon." id="659" name="Google Shape;659;p16"/>
            <p:cNvPicPr preferRelativeResize="0"/>
            <p:nvPr/>
          </p:nvPicPr>
          <p:blipFill rotWithShape="1">
            <a:blip r:embed="rId12">
              <a:alphaModFix/>
            </a:blip>
            <a:srcRect b="0" l="0" r="0" t="0"/>
            <a:stretch/>
          </p:blipFill>
          <p:spPr>
            <a:xfrm>
              <a:off x="4472489" y="2490944"/>
              <a:ext cx="731520" cy="731520"/>
            </a:xfrm>
            <a:prstGeom prst="rect">
              <a:avLst/>
            </a:prstGeom>
            <a:noFill/>
            <a:ln>
              <a:noFill/>
            </a:ln>
          </p:spPr>
        </p:pic>
        <p:sp>
          <p:nvSpPr>
            <p:cNvPr id="660" name="Google Shape;660;p16"/>
            <p:cNvSpPr txBox="1"/>
            <p:nvPr/>
          </p:nvSpPr>
          <p:spPr>
            <a:xfrm>
              <a:off x="4329135" y="3183283"/>
              <a:ext cx="10182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Banco de dados</a:t>
              </a:r>
              <a:endParaRPr/>
            </a:p>
          </p:txBody>
        </p:sp>
        <p:sp>
          <p:nvSpPr>
            <p:cNvPr id="661" name="Google Shape;661;p16"/>
            <p:cNvSpPr txBox="1"/>
            <p:nvPr/>
          </p:nvSpPr>
          <p:spPr>
            <a:xfrm>
              <a:off x="8485450" y="1912722"/>
              <a:ext cx="1279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Negócios </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Aplicativos</a:t>
              </a:r>
              <a:endParaRPr/>
            </a:p>
          </p:txBody>
        </p:sp>
        <p:pic>
          <p:nvPicPr>
            <p:cNvPr descr="AWS enterprise applications icon." id="662" name="Google Shape;662;p16"/>
            <p:cNvPicPr preferRelativeResize="0"/>
            <p:nvPr/>
          </p:nvPicPr>
          <p:blipFill rotWithShape="1">
            <a:blip r:embed="rId13">
              <a:alphaModFix/>
            </a:blip>
            <a:srcRect b="0" l="0" r="0" t="0"/>
            <a:stretch/>
          </p:blipFill>
          <p:spPr>
            <a:xfrm>
              <a:off x="8759448" y="1226550"/>
              <a:ext cx="731520" cy="731520"/>
            </a:xfrm>
            <a:prstGeom prst="rect">
              <a:avLst/>
            </a:prstGeom>
            <a:noFill/>
            <a:ln>
              <a:noFill/>
            </a:ln>
          </p:spPr>
        </p:pic>
        <p:pic>
          <p:nvPicPr>
            <p:cNvPr descr="AWS machine learning icon." id="663" name="Google Shape;663;p16"/>
            <p:cNvPicPr preferRelativeResize="0"/>
            <p:nvPr/>
          </p:nvPicPr>
          <p:blipFill rotWithShape="1">
            <a:blip r:embed="rId14">
              <a:alphaModFix/>
            </a:blip>
            <a:srcRect b="0" l="0" r="0" t="0"/>
            <a:stretch/>
          </p:blipFill>
          <p:spPr>
            <a:xfrm>
              <a:off x="2754527" y="3881466"/>
              <a:ext cx="731520" cy="731520"/>
            </a:xfrm>
            <a:prstGeom prst="rect">
              <a:avLst/>
            </a:prstGeom>
            <a:noFill/>
            <a:ln>
              <a:noFill/>
            </a:ln>
          </p:spPr>
        </p:pic>
        <p:sp>
          <p:nvSpPr>
            <p:cNvPr id="664" name="Google Shape;664;p16"/>
            <p:cNvSpPr txBox="1"/>
            <p:nvPr/>
          </p:nvSpPr>
          <p:spPr>
            <a:xfrm>
              <a:off x="2388416" y="4571628"/>
              <a:ext cx="14208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Machine learning</a:t>
              </a:r>
              <a:endParaRPr/>
            </a:p>
          </p:txBody>
        </p:sp>
        <p:pic>
          <p:nvPicPr>
            <p:cNvPr id="665" name="Google Shape;665;p16"/>
            <p:cNvPicPr preferRelativeResize="0"/>
            <p:nvPr/>
          </p:nvPicPr>
          <p:blipFill rotWithShape="1">
            <a:blip r:embed="rId15">
              <a:alphaModFix/>
            </a:blip>
            <a:srcRect b="0" l="0" r="0" t="0"/>
            <a:stretch/>
          </p:blipFill>
          <p:spPr>
            <a:xfrm>
              <a:off x="6564176" y="1226550"/>
              <a:ext cx="731520" cy="731520"/>
            </a:xfrm>
            <a:prstGeom prst="rect">
              <a:avLst/>
            </a:prstGeom>
            <a:noFill/>
            <a:ln>
              <a:noFill/>
            </a:ln>
          </p:spPr>
        </p:pic>
        <p:sp>
          <p:nvSpPr>
            <p:cNvPr id="666" name="Google Shape;666;p16"/>
            <p:cNvSpPr txBox="1"/>
            <p:nvPr/>
          </p:nvSpPr>
          <p:spPr>
            <a:xfrm>
              <a:off x="6358305" y="1909439"/>
              <a:ext cx="11433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Blockchain</a:t>
              </a:r>
              <a:endParaRPr/>
            </a:p>
          </p:txBody>
        </p:sp>
        <p:pic>
          <p:nvPicPr>
            <p:cNvPr id="667" name="Google Shape;667;p16"/>
            <p:cNvPicPr preferRelativeResize="0"/>
            <p:nvPr/>
          </p:nvPicPr>
          <p:blipFill rotWithShape="1">
            <a:blip r:embed="rId16">
              <a:alphaModFix/>
            </a:blip>
            <a:srcRect b="0" l="0" r="0" t="0"/>
            <a:stretch/>
          </p:blipFill>
          <p:spPr>
            <a:xfrm>
              <a:off x="2754527" y="1226550"/>
              <a:ext cx="731520" cy="731520"/>
            </a:xfrm>
            <a:prstGeom prst="rect">
              <a:avLst/>
            </a:prstGeom>
            <a:noFill/>
            <a:ln>
              <a:noFill/>
            </a:ln>
          </p:spPr>
        </p:pic>
        <p:sp>
          <p:nvSpPr>
            <p:cNvPr id="668" name="Google Shape;668;p16"/>
            <p:cNvSpPr txBox="1"/>
            <p:nvPr/>
          </p:nvSpPr>
          <p:spPr>
            <a:xfrm>
              <a:off x="2523810" y="1907686"/>
              <a:ext cx="1193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Aplicativo</a:t>
              </a:r>
              <a:endParaRPr/>
            </a:p>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Integração</a:t>
              </a:r>
              <a:endParaRPr b="0" i="0" sz="1600" u="none" cap="none" strike="noStrike">
                <a:solidFill>
                  <a:srgbClr val="000000"/>
                </a:solidFill>
                <a:latin typeface="Arial"/>
                <a:ea typeface="Arial"/>
                <a:cs typeface="Arial"/>
                <a:sym typeface="Arial"/>
              </a:endParaRPr>
            </a:p>
          </p:txBody>
        </p:sp>
        <p:pic>
          <p:nvPicPr>
            <p:cNvPr id="669" name="Google Shape;669;p16"/>
            <p:cNvPicPr preferRelativeResize="0"/>
            <p:nvPr/>
          </p:nvPicPr>
          <p:blipFill rotWithShape="1">
            <a:blip r:embed="rId17">
              <a:alphaModFix/>
            </a:blip>
            <a:srcRect b="0" l="0" r="0" t="0"/>
            <a:stretch/>
          </p:blipFill>
          <p:spPr>
            <a:xfrm>
              <a:off x="4472489" y="1226550"/>
              <a:ext cx="731520" cy="731520"/>
            </a:xfrm>
            <a:prstGeom prst="rect">
              <a:avLst/>
            </a:prstGeom>
            <a:noFill/>
            <a:ln>
              <a:noFill/>
            </a:ln>
          </p:spPr>
        </p:pic>
        <p:sp>
          <p:nvSpPr>
            <p:cNvPr id="670" name="Google Shape;670;p16"/>
            <p:cNvSpPr txBox="1"/>
            <p:nvPr/>
          </p:nvSpPr>
          <p:spPr>
            <a:xfrm>
              <a:off x="3745643" y="1916287"/>
              <a:ext cx="2185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Realidade aumentada </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e realidade virtual</a:t>
              </a:r>
              <a:endParaRPr/>
            </a:p>
          </p:txBody>
        </p:sp>
        <p:pic>
          <p:nvPicPr>
            <p:cNvPr id="671" name="Google Shape;671;p16"/>
            <p:cNvPicPr preferRelativeResize="0"/>
            <p:nvPr/>
          </p:nvPicPr>
          <p:blipFill rotWithShape="1">
            <a:blip r:embed="rId18">
              <a:alphaModFix/>
            </a:blip>
            <a:srcRect b="0" l="0" r="0" t="0"/>
            <a:stretch/>
          </p:blipFill>
          <p:spPr>
            <a:xfrm>
              <a:off x="8759448" y="2490944"/>
              <a:ext cx="731520" cy="731520"/>
            </a:xfrm>
            <a:prstGeom prst="rect">
              <a:avLst/>
            </a:prstGeom>
            <a:noFill/>
            <a:ln>
              <a:noFill/>
            </a:ln>
          </p:spPr>
        </p:pic>
        <p:sp>
          <p:nvSpPr>
            <p:cNvPr id="672" name="Google Shape;672;p16"/>
            <p:cNvSpPr txBox="1"/>
            <p:nvPr/>
          </p:nvSpPr>
          <p:spPr>
            <a:xfrm>
              <a:off x="8531937" y="3181072"/>
              <a:ext cx="11865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Usuário final </a:t>
              </a:r>
              <a:endParaRPr/>
            </a:p>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Computação</a:t>
              </a:r>
              <a:endParaRPr/>
            </a:p>
          </p:txBody>
        </p:sp>
        <p:pic>
          <p:nvPicPr>
            <p:cNvPr id="673" name="Google Shape;673;p16"/>
            <p:cNvPicPr preferRelativeResize="0"/>
            <p:nvPr/>
          </p:nvPicPr>
          <p:blipFill rotWithShape="1">
            <a:blip r:embed="rId19">
              <a:alphaModFix/>
            </a:blip>
            <a:srcRect b="0" l="0" r="0" t="0"/>
            <a:stretch/>
          </p:blipFill>
          <p:spPr>
            <a:xfrm>
              <a:off x="6564176" y="3881466"/>
              <a:ext cx="731520" cy="731520"/>
            </a:xfrm>
            <a:prstGeom prst="rect">
              <a:avLst/>
            </a:prstGeom>
            <a:noFill/>
            <a:ln>
              <a:noFill/>
            </a:ln>
          </p:spPr>
        </p:pic>
        <p:sp>
          <p:nvSpPr>
            <p:cNvPr id="674" name="Google Shape;674;p16"/>
            <p:cNvSpPr txBox="1"/>
            <p:nvPr/>
          </p:nvSpPr>
          <p:spPr>
            <a:xfrm>
              <a:off x="6180372" y="4579366"/>
              <a:ext cx="1499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Serviços de mídia</a:t>
              </a:r>
              <a:endParaRPr/>
            </a:p>
          </p:txBody>
        </p:sp>
        <p:pic>
          <p:nvPicPr>
            <p:cNvPr id="675" name="Google Shape;675;p16"/>
            <p:cNvPicPr preferRelativeResize="0"/>
            <p:nvPr/>
          </p:nvPicPr>
          <p:blipFill rotWithShape="1">
            <a:blip r:embed="rId20">
              <a:alphaModFix/>
            </a:blip>
            <a:srcRect b="0" l="0" r="0" t="0"/>
            <a:stretch/>
          </p:blipFill>
          <p:spPr>
            <a:xfrm>
              <a:off x="8759448" y="3881466"/>
              <a:ext cx="731520" cy="731520"/>
            </a:xfrm>
            <a:prstGeom prst="rect">
              <a:avLst/>
            </a:prstGeom>
            <a:noFill/>
            <a:ln>
              <a:noFill/>
            </a:ln>
          </p:spPr>
        </p:pic>
        <p:sp>
          <p:nvSpPr>
            <p:cNvPr id="676" name="Google Shape;676;p16"/>
            <p:cNvSpPr txBox="1"/>
            <p:nvPr/>
          </p:nvSpPr>
          <p:spPr>
            <a:xfrm>
              <a:off x="8380453" y="4588147"/>
              <a:ext cx="1489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Migração e </a:t>
              </a:r>
              <a:endParaRPr/>
            </a:p>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Transferência</a:t>
              </a:r>
              <a:endParaRPr/>
            </a:p>
          </p:txBody>
        </p:sp>
        <p:pic>
          <p:nvPicPr>
            <p:cNvPr id="677" name="Google Shape;677;p16"/>
            <p:cNvPicPr preferRelativeResize="0"/>
            <p:nvPr/>
          </p:nvPicPr>
          <p:blipFill rotWithShape="1">
            <a:blip r:embed="rId21">
              <a:alphaModFix/>
            </a:blip>
            <a:srcRect b="0" l="0" r="0" t="0"/>
            <a:stretch/>
          </p:blipFill>
          <p:spPr>
            <a:xfrm>
              <a:off x="10629817" y="2490944"/>
              <a:ext cx="731520" cy="731520"/>
            </a:xfrm>
            <a:prstGeom prst="rect">
              <a:avLst/>
            </a:prstGeom>
            <a:noFill/>
            <a:ln>
              <a:noFill/>
            </a:ln>
          </p:spPr>
        </p:pic>
        <p:sp>
          <p:nvSpPr>
            <p:cNvPr id="678" name="Google Shape;678;p16"/>
            <p:cNvSpPr txBox="1"/>
            <p:nvPr/>
          </p:nvSpPr>
          <p:spPr>
            <a:xfrm>
              <a:off x="10396695" y="3190696"/>
              <a:ext cx="1197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Tecnologia de jogos</a:t>
              </a:r>
              <a:endParaRPr/>
            </a:p>
          </p:txBody>
        </p:sp>
        <p:pic>
          <p:nvPicPr>
            <p:cNvPr id="679" name="Google Shape;679;p16"/>
            <p:cNvPicPr preferRelativeResize="0"/>
            <p:nvPr/>
          </p:nvPicPr>
          <p:blipFill rotWithShape="1">
            <a:blip r:embed="rId22">
              <a:alphaModFix/>
            </a:blip>
            <a:srcRect b="0" l="0" r="0" t="0"/>
            <a:stretch/>
          </p:blipFill>
          <p:spPr>
            <a:xfrm>
              <a:off x="4472489" y="5240456"/>
              <a:ext cx="731520" cy="731520"/>
            </a:xfrm>
            <a:prstGeom prst="rect">
              <a:avLst/>
            </a:prstGeom>
            <a:noFill/>
            <a:ln>
              <a:noFill/>
            </a:ln>
          </p:spPr>
        </p:pic>
        <p:sp>
          <p:nvSpPr>
            <p:cNvPr id="680" name="Google Shape;680;p16"/>
            <p:cNvSpPr txBox="1"/>
            <p:nvPr/>
          </p:nvSpPr>
          <p:spPr>
            <a:xfrm>
              <a:off x="4383638" y="5952961"/>
              <a:ext cx="909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Satélite</a:t>
              </a:r>
              <a:endParaRPr/>
            </a:p>
          </p:txBody>
        </p:sp>
        <p:pic>
          <p:nvPicPr>
            <p:cNvPr id="681" name="Google Shape;681;p16"/>
            <p:cNvPicPr preferRelativeResize="0"/>
            <p:nvPr/>
          </p:nvPicPr>
          <p:blipFill rotWithShape="1">
            <a:blip r:embed="rId23">
              <a:alphaModFix/>
            </a:blip>
            <a:srcRect b="0" l="0" r="0" t="0"/>
            <a:stretch/>
          </p:blipFill>
          <p:spPr>
            <a:xfrm>
              <a:off x="2754527" y="2490944"/>
              <a:ext cx="731520" cy="731520"/>
            </a:xfrm>
            <a:prstGeom prst="rect">
              <a:avLst/>
            </a:prstGeom>
            <a:noFill/>
            <a:ln>
              <a:noFill/>
            </a:ln>
          </p:spPr>
        </p:pic>
        <p:sp>
          <p:nvSpPr>
            <p:cNvPr id="682" name="Google Shape;682;p16"/>
            <p:cNvSpPr txBox="1"/>
            <p:nvPr/>
          </p:nvSpPr>
          <p:spPr>
            <a:xfrm>
              <a:off x="2453277" y="3167064"/>
              <a:ext cx="13341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Cliente </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Envolvimento</a:t>
              </a:r>
              <a:endParaRPr/>
            </a:p>
          </p:txBody>
        </p:sp>
        <p:pic>
          <p:nvPicPr>
            <p:cNvPr id="683" name="Google Shape;683;p16"/>
            <p:cNvPicPr preferRelativeResize="0"/>
            <p:nvPr/>
          </p:nvPicPr>
          <p:blipFill rotWithShape="1">
            <a:blip r:embed="rId24">
              <a:alphaModFix/>
            </a:blip>
            <a:srcRect b="0" l="0" r="0" t="0"/>
            <a:stretch/>
          </p:blipFill>
          <p:spPr>
            <a:xfrm>
              <a:off x="876609" y="2490944"/>
              <a:ext cx="731520" cy="731520"/>
            </a:xfrm>
            <a:prstGeom prst="rect">
              <a:avLst/>
            </a:prstGeom>
            <a:noFill/>
            <a:ln>
              <a:noFill/>
            </a:ln>
          </p:spPr>
        </p:pic>
        <p:sp>
          <p:nvSpPr>
            <p:cNvPr id="684" name="Google Shape;684;p16"/>
            <p:cNvSpPr txBox="1"/>
            <p:nvPr/>
          </p:nvSpPr>
          <p:spPr>
            <a:xfrm>
              <a:off x="553719" y="3169460"/>
              <a:ext cx="1377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Otimização </a:t>
              </a:r>
              <a:br>
                <a:rPr b="0" i="0" lang="pt-BR" sz="1600" u="none" cap="none" strike="noStrike">
                  <a:solidFill>
                    <a:srgbClr val="000000"/>
                  </a:solidFill>
                  <a:latin typeface="Arial"/>
                  <a:ea typeface="Arial"/>
                  <a:cs typeface="Arial"/>
                  <a:sym typeface="Arial"/>
                </a:rPr>
              </a:br>
              <a:r>
                <a:rPr b="0" i="0" lang="pt-BR" sz="1600" u="none" cap="none" strike="noStrike">
                  <a:solidFill>
                    <a:srgbClr val="000000"/>
                  </a:solidFill>
                  <a:latin typeface="Arial"/>
                  <a:ea typeface="Arial"/>
                  <a:cs typeface="Arial"/>
                  <a:sym typeface="Arial"/>
                </a:rPr>
                <a:t>Gerenciamento</a:t>
              </a:r>
              <a:endParaRPr/>
            </a:p>
          </p:txBody>
        </p:sp>
        <p:pic>
          <p:nvPicPr>
            <p:cNvPr id="685" name="Google Shape;685;p16"/>
            <p:cNvPicPr preferRelativeResize="0"/>
            <p:nvPr/>
          </p:nvPicPr>
          <p:blipFill rotWithShape="1">
            <a:blip r:embed="rId25">
              <a:alphaModFix/>
            </a:blip>
            <a:srcRect b="0" l="0" r="0" t="0"/>
            <a:stretch/>
          </p:blipFill>
          <p:spPr>
            <a:xfrm>
              <a:off x="2754527" y="5240456"/>
              <a:ext cx="731520" cy="731520"/>
            </a:xfrm>
            <a:prstGeom prst="rect">
              <a:avLst/>
            </a:prstGeom>
            <a:noFill/>
            <a:ln>
              <a:noFill/>
            </a:ln>
          </p:spPr>
        </p:pic>
        <p:sp>
          <p:nvSpPr>
            <p:cNvPr id="686" name="Google Shape;686;p16"/>
            <p:cNvSpPr txBox="1"/>
            <p:nvPr/>
          </p:nvSpPr>
          <p:spPr>
            <a:xfrm>
              <a:off x="2642432" y="5952961"/>
              <a:ext cx="9558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Robótica</a:t>
              </a:r>
              <a:endParaRPr/>
            </a:p>
          </p:txBody>
        </p:sp>
        <p:sp>
          <p:nvSpPr>
            <p:cNvPr id="687" name="Google Shape;687;p16"/>
            <p:cNvSpPr/>
            <p:nvPr/>
          </p:nvSpPr>
          <p:spPr>
            <a:xfrm>
              <a:off x="5915378" y="5250258"/>
              <a:ext cx="2029200" cy="1266900"/>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lt1"/>
                </a:solidFill>
                <a:latin typeface="Arial"/>
                <a:ea typeface="Arial"/>
                <a:cs typeface="Arial"/>
                <a:sym typeface="Arial"/>
              </a:endParaRPr>
            </a:p>
          </p:txBody>
        </p:sp>
        <p:sp>
          <p:nvSpPr>
            <p:cNvPr id="688" name="Google Shape;688;p16"/>
            <p:cNvSpPr/>
            <p:nvPr/>
          </p:nvSpPr>
          <p:spPr>
            <a:xfrm>
              <a:off x="8110650" y="5259934"/>
              <a:ext cx="2029200" cy="1266900"/>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lt1"/>
                </a:solidFill>
                <a:latin typeface="Arial"/>
                <a:ea typeface="Arial"/>
                <a:cs typeface="Arial"/>
                <a:sym typeface="Arial"/>
              </a:endParaRPr>
            </a:p>
          </p:txBody>
        </p:sp>
        <p:sp>
          <p:nvSpPr>
            <p:cNvPr id="689" name="Google Shape;689;p16"/>
            <p:cNvSpPr/>
            <p:nvPr/>
          </p:nvSpPr>
          <p:spPr>
            <a:xfrm>
              <a:off x="9981019" y="1218195"/>
              <a:ext cx="2029200" cy="1266900"/>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lt1"/>
                </a:solidFill>
                <a:latin typeface="Arial"/>
                <a:ea typeface="Arial"/>
                <a:cs typeface="Arial"/>
                <a:sym typeface="Arial"/>
              </a:endParaRPr>
            </a:p>
          </p:txBody>
        </p:sp>
        <p:sp>
          <p:nvSpPr>
            <p:cNvPr id="690" name="Google Shape;690;p16"/>
            <p:cNvSpPr/>
            <p:nvPr/>
          </p:nvSpPr>
          <p:spPr>
            <a:xfrm>
              <a:off x="3823691" y="3865147"/>
              <a:ext cx="2029200" cy="1266900"/>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lt1"/>
                </a:solidFill>
                <a:latin typeface="Arial"/>
                <a:ea typeface="Arial"/>
                <a:cs typeface="Arial"/>
                <a:sym typeface="Arial"/>
              </a:endParaRPr>
            </a:p>
          </p:txBody>
        </p:sp>
        <p:sp>
          <p:nvSpPr>
            <p:cNvPr id="691" name="Google Shape;691;p16"/>
            <p:cNvSpPr/>
            <p:nvPr/>
          </p:nvSpPr>
          <p:spPr>
            <a:xfrm>
              <a:off x="3823691" y="2464017"/>
              <a:ext cx="2029200" cy="1266900"/>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lt1"/>
                </a:solidFill>
                <a:latin typeface="Arial"/>
                <a:ea typeface="Arial"/>
                <a:cs typeface="Arial"/>
                <a:sym typeface="Arial"/>
              </a:endParaRPr>
            </a:p>
          </p:txBody>
        </p:sp>
        <p:sp>
          <p:nvSpPr>
            <p:cNvPr id="692" name="Google Shape;692;p16"/>
            <p:cNvSpPr/>
            <p:nvPr/>
          </p:nvSpPr>
          <p:spPr>
            <a:xfrm>
              <a:off x="227811" y="2469379"/>
              <a:ext cx="2029200" cy="1266900"/>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dk1"/>
                </a:solidFill>
                <a:latin typeface="Arial"/>
                <a:ea typeface="Arial"/>
                <a:cs typeface="Arial"/>
                <a:sym typeface="Arial"/>
              </a:endParaRPr>
            </a:p>
          </p:txBody>
        </p:sp>
        <p:sp>
          <p:nvSpPr>
            <p:cNvPr id="693" name="Google Shape;693;p16"/>
            <p:cNvSpPr/>
            <p:nvPr/>
          </p:nvSpPr>
          <p:spPr>
            <a:xfrm>
              <a:off x="227811" y="5245768"/>
              <a:ext cx="2029200" cy="1266900"/>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7"/>
          <p:cNvSpPr txBox="1"/>
          <p:nvPr>
            <p:ph type="title"/>
          </p:nvPr>
        </p:nvSpPr>
        <p:spPr>
          <a:xfrm>
            <a:off x="419100" y="365125"/>
            <a:ext cx="1120902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Categoria de serviço de armazenamento</a:t>
            </a:r>
            <a:endParaRPr/>
          </a:p>
        </p:txBody>
      </p:sp>
      <p:sp>
        <p:nvSpPr>
          <p:cNvPr id="699" name="Google Shape;699;p17"/>
          <p:cNvSpPr txBox="1"/>
          <p:nvPr/>
        </p:nvSpPr>
        <p:spPr>
          <a:xfrm>
            <a:off x="7498080" y="1767840"/>
            <a:ext cx="353654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400" u="none" cap="none" strike="noStrike">
                <a:solidFill>
                  <a:schemeClr val="dk1"/>
                </a:solidFill>
                <a:latin typeface="Arial"/>
                <a:ea typeface="Arial"/>
                <a:cs typeface="Arial"/>
                <a:sym typeface="Arial"/>
              </a:rPr>
              <a:t>Serviços de </a:t>
            </a:r>
            <a:br>
              <a:rPr b="0" i="0" lang="pt-BR" sz="2400" u="none" cap="none" strike="noStrike">
                <a:solidFill>
                  <a:schemeClr val="dk1"/>
                </a:solidFill>
                <a:latin typeface="Arial"/>
                <a:ea typeface="Arial"/>
                <a:cs typeface="Arial"/>
                <a:sym typeface="Arial"/>
              </a:rPr>
            </a:br>
            <a:r>
              <a:rPr b="1" i="0" lang="pt-BR" sz="2400" u="none" cap="none" strike="noStrike">
                <a:solidFill>
                  <a:schemeClr val="accent5"/>
                </a:solidFill>
                <a:latin typeface="Arial"/>
                <a:ea typeface="Arial"/>
                <a:cs typeface="Arial"/>
                <a:sym typeface="Arial"/>
              </a:rPr>
              <a:t>armazenamento da AWS</a:t>
            </a:r>
            <a:endParaRPr/>
          </a:p>
        </p:txBody>
      </p:sp>
      <p:sp>
        <p:nvSpPr>
          <p:cNvPr id="700" name="Google Shape;700;p1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701" name="Google Shape;701;p17"/>
          <p:cNvSpPr txBox="1"/>
          <p:nvPr>
            <p:ph idx="11" type="ftr"/>
          </p:nvPr>
        </p:nvSpPr>
        <p:spPr>
          <a:xfrm>
            <a:off x="419100" y="6356350"/>
            <a:ext cx="427288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pic>
        <p:nvPicPr>
          <p:cNvPr id="702" name="Google Shape;702;p17"/>
          <p:cNvPicPr preferRelativeResize="0"/>
          <p:nvPr/>
        </p:nvPicPr>
        <p:blipFill rotWithShape="1">
          <a:blip r:embed="rId3">
            <a:alphaModFix/>
          </a:blip>
          <a:srcRect b="0" l="0" r="0" t="0"/>
          <a:stretch/>
        </p:blipFill>
        <p:spPr>
          <a:xfrm>
            <a:off x="6583680" y="1645920"/>
            <a:ext cx="952500" cy="952500"/>
          </a:xfrm>
          <a:prstGeom prst="rect">
            <a:avLst/>
          </a:prstGeom>
          <a:noFill/>
          <a:ln>
            <a:noFill/>
          </a:ln>
        </p:spPr>
      </p:pic>
      <p:sp>
        <p:nvSpPr>
          <p:cNvPr id="703" name="Google Shape;703;p17"/>
          <p:cNvSpPr txBox="1"/>
          <p:nvPr/>
        </p:nvSpPr>
        <p:spPr>
          <a:xfrm>
            <a:off x="6977477" y="3811992"/>
            <a:ext cx="197508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Elastic Block Store (Amazon EBS)</a:t>
            </a:r>
            <a:endParaRPr/>
          </a:p>
        </p:txBody>
      </p:sp>
      <p:sp>
        <p:nvSpPr>
          <p:cNvPr id="704" name="Google Shape;704;p17"/>
          <p:cNvSpPr txBox="1"/>
          <p:nvPr/>
        </p:nvSpPr>
        <p:spPr>
          <a:xfrm>
            <a:off x="9058954" y="3824183"/>
            <a:ext cx="194681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Elastic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Sistema de arquivos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(Amazon EFS)</a:t>
            </a:r>
            <a:endParaRPr/>
          </a:p>
        </p:txBody>
      </p:sp>
      <p:pic>
        <p:nvPicPr>
          <p:cNvPr id="705" name="Google Shape;705;p17"/>
          <p:cNvPicPr preferRelativeResize="0"/>
          <p:nvPr/>
        </p:nvPicPr>
        <p:blipFill rotWithShape="1">
          <a:blip r:embed="rId4">
            <a:alphaModFix/>
          </a:blip>
          <a:srcRect b="0" l="0" r="0" t="0"/>
          <a:stretch/>
        </p:blipFill>
        <p:spPr>
          <a:xfrm>
            <a:off x="7609118" y="3108960"/>
            <a:ext cx="711200" cy="711200"/>
          </a:xfrm>
          <a:prstGeom prst="rect">
            <a:avLst/>
          </a:prstGeom>
          <a:noFill/>
          <a:ln>
            <a:noFill/>
          </a:ln>
        </p:spPr>
      </p:pic>
      <p:pic>
        <p:nvPicPr>
          <p:cNvPr id="706" name="Google Shape;706;p17"/>
          <p:cNvPicPr preferRelativeResize="0"/>
          <p:nvPr/>
        </p:nvPicPr>
        <p:blipFill rotWithShape="1">
          <a:blip r:embed="rId5">
            <a:alphaModFix/>
          </a:blip>
          <a:srcRect b="0" l="0" r="0" t="0"/>
          <a:stretch/>
        </p:blipFill>
        <p:spPr>
          <a:xfrm>
            <a:off x="9692640" y="3108960"/>
            <a:ext cx="711200" cy="711200"/>
          </a:xfrm>
          <a:prstGeom prst="rect">
            <a:avLst/>
          </a:prstGeom>
          <a:noFill/>
          <a:ln>
            <a:noFill/>
          </a:ln>
        </p:spPr>
      </p:pic>
      <p:pic>
        <p:nvPicPr>
          <p:cNvPr id="707" name="Google Shape;707;p17"/>
          <p:cNvPicPr preferRelativeResize="0"/>
          <p:nvPr/>
        </p:nvPicPr>
        <p:blipFill rotWithShape="1">
          <a:blip r:embed="rId6">
            <a:alphaModFix/>
          </a:blip>
          <a:srcRect b="0" l="0" r="0" t="0"/>
          <a:stretch/>
        </p:blipFill>
        <p:spPr>
          <a:xfrm>
            <a:off x="5486400" y="3108960"/>
            <a:ext cx="711200" cy="711200"/>
          </a:xfrm>
          <a:prstGeom prst="rect">
            <a:avLst/>
          </a:prstGeom>
          <a:noFill/>
          <a:ln>
            <a:noFill/>
          </a:ln>
        </p:spPr>
      </p:pic>
      <p:sp>
        <p:nvSpPr>
          <p:cNvPr id="708" name="Google Shape;708;p17"/>
          <p:cNvSpPr txBox="1"/>
          <p:nvPr/>
        </p:nvSpPr>
        <p:spPr>
          <a:xfrm>
            <a:off x="4691987" y="3811992"/>
            <a:ext cx="230312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Simple Storage Service (Amazon S3)</a:t>
            </a:r>
            <a:endParaRPr/>
          </a:p>
        </p:txBody>
      </p:sp>
      <p:pic>
        <p:nvPicPr>
          <p:cNvPr id="709" name="Google Shape;709;p17"/>
          <p:cNvPicPr preferRelativeResize="0"/>
          <p:nvPr/>
        </p:nvPicPr>
        <p:blipFill rotWithShape="1">
          <a:blip r:embed="rId7">
            <a:alphaModFix/>
          </a:blip>
          <a:srcRect b="0" l="0" r="0" t="0"/>
          <a:stretch/>
        </p:blipFill>
        <p:spPr>
          <a:xfrm>
            <a:off x="6634069" y="4937760"/>
            <a:ext cx="711200" cy="711200"/>
          </a:xfrm>
          <a:prstGeom prst="rect">
            <a:avLst/>
          </a:prstGeom>
          <a:noFill/>
          <a:ln>
            <a:noFill/>
          </a:ln>
        </p:spPr>
      </p:pic>
      <p:sp>
        <p:nvSpPr>
          <p:cNvPr id="710" name="Google Shape;710;p17"/>
          <p:cNvSpPr txBox="1"/>
          <p:nvPr/>
        </p:nvSpPr>
        <p:spPr>
          <a:xfrm>
            <a:off x="5826525" y="5659465"/>
            <a:ext cx="23019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Simple Storage Service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Glacier</a:t>
            </a:r>
            <a:endParaRPr/>
          </a:p>
        </p:txBody>
      </p:sp>
      <p:pic>
        <p:nvPicPr>
          <p:cNvPr id="711" name="Google Shape;711;p17"/>
          <p:cNvPicPr preferRelativeResize="0"/>
          <p:nvPr/>
        </p:nvPicPr>
        <p:blipFill rotWithShape="1">
          <a:blip r:embed="rId8">
            <a:alphaModFix/>
          </a:blip>
          <a:srcRect b="0" l="0" r="0" t="0"/>
          <a:stretch/>
        </p:blipFill>
        <p:spPr>
          <a:xfrm>
            <a:off x="548640" y="1645920"/>
            <a:ext cx="3657600" cy="2743200"/>
          </a:xfrm>
          <a:prstGeom prst="rect">
            <a:avLst/>
          </a:prstGeom>
          <a:noFill/>
          <a:ln>
            <a:noFill/>
          </a:ln>
        </p:spPr>
      </p:pic>
      <p:sp>
        <p:nvSpPr>
          <p:cNvPr id="712" name="Google Shape;712;p17"/>
          <p:cNvSpPr txBox="1"/>
          <p:nvPr/>
        </p:nvSpPr>
        <p:spPr>
          <a:xfrm>
            <a:off x="419101" y="4463771"/>
            <a:ext cx="4055556" cy="1792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900" u="none" cap="none" strike="noStrike">
                <a:solidFill>
                  <a:srgbClr val="888888"/>
                </a:solidFill>
                <a:latin typeface="Arial"/>
                <a:ea typeface="Arial"/>
                <a:cs typeface="Arial"/>
                <a:sym typeface="Arial"/>
              </a:rPr>
              <a:t>Foto de https://www.pexels.com/photo/black-and-grey-device-159282/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Categoria de serviço de computação</a:t>
            </a:r>
            <a:endParaRPr/>
          </a:p>
        </p:txBody>
      </p:sp>
      <p:sp>
        <p:nvSpPr>
          <p:cNvPr id="718" name="Google Shape;718;p18"/>
          <p:cNvSpPr txBox="1"/>
          <p:nvPr/>
        </p:nvSpPr>
        <p:spPr>
          <a:xfrm>
            <a:off x="7485888" y="1767840"/>
            <a:ext cx="309321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400" u="none" cap="none" strike="noStrike">
                <a:solidFill>
                  <a:schemeClr val="dk1"/>
                </a:solidFill>
                <a:latin typeface="Arial"/>
                <a:ea typeface="Arial"/>
                <a:cs typeface="Arial"/>
                <a:sym typeface="Arial"/>
              </a:rPr>
              <a:t>Serviços de </a:t>
            </a:r>
            <a:r>
              <a:rPr b="1" i="0" lang="pt-BR" sz="2400" u="none" cap="none" strike="noStrike">
                <a:solidFill>
                  <a:schemeClr val="accent5"/>
                </a:solidFill>
                <a:latin typeface="Arial"/>
                <a:ea typeface="Arial"/>
                <a:cs typeface="Arial"/>
                <a:sym typeface="Arial"/>
              </a:rPr>
              <a:t>computação da AWS</a:t>
            </a:r>
            <a:endParaRPr/>
          </a:p>
        </p:txBody>
      </p:sp>
      <p:pic>
        <p:nvPicPr>
          <p:cNvPr id="719" name="Google Shape;719;p18"/>
          <p:cNvPicPr preferRelativeResize="0"/>
          <p:nvPr/>
        </p:nvPicPr>
        <p:blipFill rotWithShape="1">
          <a:blip r:embed="rId3">
            <a:alphaModFix/>
          </a:blip>
          <a:srcRect b="0" l="0" r="0" t="0"/>
          <a:stretch/>
        </p:blipFill>
        <p:spPr>
          <a:xfrm>
            <a:off x="6583680" y="1645920"/>
            <a:ext cx="952500" cy="952500"/>
          </a:xfrm>
          <a:prstGeom prst="rect">
            <a:avLst/>
          </a:prstGeom>
          <a:noFill/>
          <a:ln>
            <a:noFill/>
          </a:ln>
        </p:spPr>
      </p:pic>
      <p:sp>
        <p:nvSpPr>
          <p:cNvPr id="720" name="Google Shape;720;p18"/>
          <p:cNvSpPr txBox="1"/>
          <p:nvPr/>
        </p:nvSpPr>
        <p:spPr>
          <a:xfrm>
            <a:off x="5083131" y="3833271"/>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EC2</a:t>
            </a:r>
            <a:endParaRPr/>
          </a:p>
        </p:txBody>
      </p:sp>
      <p:pic>
        <p:nvPicPr>
          <p:cNvPr id="721" name="Google Shape;721;p18"/>
          <p:cNvPicPr preferRelativeResize="0"/>
          <p:nvPr/>
        </p:nvPicPr>
        <p:blipFill rotWithShape="1">
          <a:blip r:embed="rId4">
            <a:alphaModFix/>
          </a:blip>
          <a:srcRect b="0" l="0" r="0" t="0"/>
          <a:stretch/>
        </p:blipFill>
        <p:spPr>
          <a:xfrm>
            <a:off x="5486400" y="3108960"/>
            <a:ext cx="711200" cy="711200"/>
          </a:xfrm>
          <a:prstGeom prst="rect">
            <a:avLst/>
          </a:prstGeom>
          <a:noFill/>
          <a:ln>
            <a:noFill/>
          </a:ln>
        </p:spPr>
      </p:pic>
      <p:sp>
        <p:nvSpPr>
          <p:cNvPr id="722" name="Google Shape;722;p18"/>
          <p:cNvSpPr txBox="1"/>
          <p:nvPr/>
        </p:nvSpPr>
        <p:spPr>
          <a:xfrm>
            <a:off x="6829013" y="3821998"/>
            <a:ext cx="135239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EC2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Auto Scaling</a:t>
            </a:r>
            <a:endParaRPr/>
          </a:p>
        </p:txBody>
      </p:sp>
      <p:pic>
        <p:nvPicPr>
          <p:cNvPr id="723" name="Google Shape;723;p18"/>
          <p:cNvPicPr preferRelativeResize="0"/>
          <p:nvPr/>
        </p:nvPicPr>
        <p:blipFill rotWithShape="1">
          <a:blip r:embed="rId5">
            <a:alphaModFix/>
          </a:blip>
          <a:srcRect b="0" l="0" r="0" t="0"/>
          <a:stretch/>
        </p:blipFill>
        <p:spPr>
          <a:xfrm>
            <a:off x="7149609" y="3108960"/>
            <a:ext cx="711200" cy="711200"/>
          </a:xfrm>
          <a:prstGeom prst="rect">
            <a:avLst/>
          </a:prstGeom>
          <a:noFill/>
          <a:ln>
            <a:noFill/>
          </a:ln>
        </p:spPr>
      </p:pic>
      <p:sp>
        <p:nvSpPr>
          <p:cNvPr id="724" name="Google Shape;724;p18"/>
          <p:cNvSpPr txBox="1"/>
          <p:nvPr/>
        </p:nvSpPr>
        <p:spPr>
          <a:xfrm>
            <a:off x="8256603" y="3789560"/>
            <a:ext cx="182806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Elastic Container Service (Amazon ECS)</a:t>
            </a:r>
            <a:endParaRPr/>
          </a:p>
        </p:txBody>
      </p:sp>
      <p:pic>
        <p:nvPicPr>
          <p:cNvPr id="725" name="Google Shape;725;p18"/>
          <p:cNvPicPr preferRelativeResize="0"/>
          <p:nvPr/>
        </p:nvPicPr>
        <p:blipFill rotWithShape="1">
          <a:blip r:embed="rId6">
            <a:alphaModFix/>
          </a:blip>
          <a:srcRect b="0" l="0" r="0" t="0"/>
          <a:stretch/>
        </p:blipFill>
        <p:spPr>
          <a:xfrm>
            <a:off x="8815033" y="3108960"/>
            <a:ext cx="711200" cy="711200"/>
          </a:xfrm>
          <a:prstGeom prst="rect">
            <a:avLst/>
          </a:prstGeom>
          <a:noFill/>
          <a:ln>
            <a:noFill/>
          </a:ln>
        </p:spPr>
      </p:pic>
      <p:sp>
        <p:nvSpPr>
          <p:cNvPr id="726" name="Google Shape;726;p18"/>
          <p:cNvSpPr txBox="1"/>
          <p:nvPr/>
        </p:nvSpPr>
        <p:spPr>
          <a:xfrm>
            <a:off x="5163589" y="5642359"/>
            <a:ext cx="135239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Elastic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Beanstalk</a:t>
            </a:r>
            <a:endParaRPr/>
          </a:p>
        </p:txBody>
      </p:sp>
      <p:pic>
        <p:nvPicPr>
          <p:cNvPr id="727" name="Google Shape;727;p18"/>
          <p:cNvPicPr preferRelativeResize="0"/>
          <p:nvPr/>
        </p:nvPicPr>
        <p:blipFill rotWithShape="1">
          <a:blip r:embed="rId7">
            <a:alphaModFix/>
          </a:blip>
          <a:srcRect b="0" l="0" r="0" t="0"/>
          <a:stretch/>
        </p:blipFill>
        <p:spPr>
          <a:xfrm>
            <a:off x="5484185" y="4937760"/>
            <a:ext cx="711200" cy="711200"/>
          </a:xfrm>
          <a:prstGeom prst="rect">
            <a:avLst/>
          </a:prstGeom>
          <a:noFill/>
          <a:ln>
            <a:noFill/>
          </a:ln>
        </p:spPr>
      </p:pic>
      <p:sp>
        <p:nvSpPr>
          <p:cNvPr id="728" name="Google Shape;728;p18"/>
          <p:cNvSpPr txBox="1"/>
          <p:nvPr/>
        </p:nvSpPr>
        <p:spPr>
          <a:xfrm>
            <a:off x="6829012" y="5674588"/>
            <a:ext cx="135239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Lambda</a:t>
            </a:r>
            <a:endParaRPr/>
          </a:p>
        </p:txBody>
      </p:sp>
      <p:pic>
        <p:nvPicPr>
          <p:cNvPr id="729" name="Google Shape;729;p18"/>
          <p:cNvPicPr preferRelativeResize="0"/>
          <p:nvPr/>
        </p:nvPicPr>
        <p:blipFill rotWithShape="1">
          <a:blip r:embed="rId8">
            <a:alphaModFix/>
          </a:blip>
          <a:srcRect b="0" l="0" r="0" t="0"/>
          <a:stretch/>
        </p:blipFill>
        <p:spPr>
          <a:xfrm>
            <a:off x="7149609" y="4937760"/>
            <a:ext cx="711200" cy="711200"/>
          </a:xfrm>
          <a:prstGeom prst="rect">
            <a:avLst/>
          </a:prstGeom>
          <a:noFill/>
          <a:ln>
            <a:noFill/>
          </a:ln>
        </p:spPr>
      </p:pic>
      <p:sp>
        <p:nvSpPr>
          <p:cNvPr id="730" name="Google Shape;730;p18"/>
          <p:cNvSpPr txBox="1"/>
          <p:nvPr/>
        </p:nvSpPr>
        <p:spPr>
          <a:xfrm>
            <a:off x="8173560" y="5664437"/>
            <a:ext cx="199414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Elastic Kubernetes Service (Amazon EKS)</a:t>
            </a:r>
            <a:endParaRPr b="0" i="0" sz="1200" u="none" cap="none" strike="noStrike">
              <a:solidFill>
                <a:schemeClr val="dk1"/>
              </a:solidFill>
              <a:latin typeface="Arial"/>
              <a:ea typeface="Arial"/>
              <a:cs typeface="Arial"/>
              <a:sym typeface="Arial"/>
            </a:endParaRPr>
          </a:p>
        </p:txBody>
      </p:sp>
      <p:pic>
        <p:nvPicPr>
          <p:cNvPr id="731" name="Google Shape;731;p18"/>
          <p:cNvPicPr preferRelativeResize="0"/>
          <p:nvPr/>
        </p:nvPicPr>
        <p:blipFill rotWithShape="1">
          <a:blip r:embed="rId9">
            <a:alphaModFix/>
          </a:blip>
          <a:srcRect b="0" l="0" r="0" t="0"/>
          <a:stretch/>
        </p:blipFill>
        <p:spPr>
          <a:xfrm>
            <a:off x="8815033" y="4937760"/>
            <a:ext cx="711200" cy="711200"/>
          </a:xfrm>
          <a:prstGeom prst="rect">
            <a:avLst/>
          </a:prstGeom>
          <a:noFill/>
          <a:ln>
            <a:noFill/>
          </a:ln>
        </p:spPr>
      </p:pic>
      <p:pic>
        <p:nvPicPr>
          <p:cNvPr id="732" name="Google Shape;732;p18"/>
          <p:cNvPicPr preferRelativeResize="0"/>
          <p:nvPr/>
        </p:nvPicPr>
        <p:blipFill rotWithShape="1">
          <a:blip r:embed="rId10">
            <a:alphaModFix/>
          </a:blip>
          <a:srcRect b="0" l="0" r="0" t="0"/>
          <a:stretch/>
        </p:blipFill>
        <p:spPr>
          <a:xfrm>
            <a:off x="548640" y="1645920"/>
            <a:ext cx="3775587" cy="2560320"/>
          </a:xfrm>
          <a:prstGeom prst="rect">
            <a:avLst/>
          </a:prstGeom>
          <a:noFill/>
          <a:ln>
            <a:noFill/>
          </a:ln>
        </p:spPr>
      </p:pic>
      <p:sp>
        <p:nvSpPr>
          <p:cNvPr id="733" name="Google Shape;733;p18"/>
          <p:cNvSpPr txBox="1"/>
          <p:nvPr/>
        </p:nvSpPr>
        <p:spPr>
          <a:xfrm>
            <a:off x="480659" y="4206240"/>
            <a:ext cx="4196781" cy="46393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900" u="none" cap="none" strike="noStrike">
                <a:solidFill>
                  <a:srgbClr val="888888"/>
                </a:solidFill>
                <a:latin typeface="Arial"/>
                <a:ea typeface="Arial"/>
                <a:cs typeface="Arial"/>
                <a:sym typeface="Arial"/>
              </a:rPr>
              <a:t>Foto de https://www.pexels.com/photo/technology-computer-lines-board-50711/</a:t>
            </a:r>
            <a:endParaRPr/>
          </a:p>
        </p:txBody>
      </p:sp>
      <p:sp>
        <p:nvSpPr>
          <p:cNvPr id="734" name="Google Shape;734;p18"/>
          <p:cNvSpPr txBox="1"/>
          <p:nvPr/>
        </p:nvSpPr>
        <p:spPr>
          <a:xfrm>
            <a:off x="10166681" y="3833271"/>
            <a:ext cx="185976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EC2 Container Registry</a:t>
            </a:r>
            <a:endParaRPr/>
          </a:p>
        </p:txBody>
      </p:sp>
      <p:pic>
        <p:nvPicPr>
          <p:cNvPr id="735" name="Google Shape;735;p18"/>
          <p:cNvPicPr preferRelativeResize="0"/>
          <p:nvPr/>
        </p:nvPicPr>
        <p:blipFill rotWithShape="1">
          <a:blip r:embed="rId11">
            <a:alphaModFix/>
          </a:blip>
          <a:srcRect b="0" l="0" r="0" t="0"/>
          <a:stretch/>
        </p:blipFill>
        <p:spPr>
          <a:xfrm>
            <a:off x="10728772" y="3108960"/>
            <a:ext cx="711200" cy="711200"/>
          </a:xfrm>
          <a:prstGeom prst="rect">
            <a:avLst/>
          </a:prstGeom>
          <a:noFill/>
          <a:ln>
            <a:noFill/>
          </a:ln>
        </p:spPr>
      </p:pic>
      <p:sp>
        <p:nvSpPr>
          <p:cNvPr id="736" name="Google Shape;736;p18"/>
          <p:cNvSpPr txBox="1"/>
          <p:nvPr/>
        </p:nvSpPr>
        <p:spPr>
          <a:xfrm>
            <a:off x="10340340" y="5697840"/>
            <a:ext cx="135239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Fargate</a:t>
            </a:r>
            <a:endParaRPr b="0" i="0" sz="1600" u="none" cap="none" strike="noStrike">
              <a:solidFill>
                <a:schemeClr val="dk1"/>
              </a:solidFill>
              <a:latin typeface="Arial"/>
              <a:ea typeface="Arial"/>
              <a:cs typeface="Arial"/>
              <a:sym typeface="Arial"/>
            </a:endParaRPr>
          </a:p>
        </p:txBody>
      </p:sp>
      <p:pic>
        <p:nvPicPr>
          <p:cNvPr id="737" name="Google Shape;737;p18"/>
          <p:cNvPicPr preferRelativeResize="0"/>
          <p:nvPr/>
        </p:nvPicPr>
        <p:blipFill rotWithShape="1">
          <a:blip r:embed="rId12">
            <a:alphaModFix/>
          </a:blip>
          <a:srcRect b="0" l="0" r="0" t="0"/>
          <a:stretch/>
        </p:blipFill>
        <p:spPr>
          <a:xfrm>
            <a:off x="10685448" y="4963388"/>
            <a:ext cx="711200" cy="711200"/>
          </a:xfrm>
          <a:prstGeom prst="rect">
            <a:avLst/>
          </a:prstGeom>
          <a:noFill/>
          <a:ln>
            <a:noFill/>
          </a:ln>
        </p:spPr>
      </p:pic>
      <p:sp>
        <p:nvSpPr>
          <p:cNvPr id="738" name="Google Shape;738;p1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latin typeface="Arial"/>
                <a:ea typeface="Arial"/>
                <a:cs typeface="Arial"/>
                <a:sym typeface="Arial"/>
              </a:rPr>
              <a:t>‹#›</a:t>
            </a:fld>
            <a:endParaRPr>
              <a:latin typeface="Arial"/>
              <a:ea typeface="Arial"/>
              <a:cs typeface="Arial"/>
              <a:sym typeface="Arial"/>
            </a:endParaRPr>
          </a:p>
        </p:txBody>
      </p:sp>
      <p:sp>
        <p:nvSpPr>
          <p:cNvPr id="739" name="Google Shape;739;p18"/>
          <p:cNvSpPr txBox="1"/>
          <p:nvPr>
            <p:ph idx="11" type="ftr"/>
          </p:nvPr>
        </p:nvSpPr>
        <p:spPr>
          <a:xfrm>
            <a:off x="419100" y="6356350"/>
            <a:ext cx="444246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Categoria de serviço de banco de dados</a:t>
            </a:r>
            <a:endParaRPr/>
          </a:p>
        </p:txBody>
      </p:sp>
      <p:sp>
        <p:nvSpPr>
          <p:cNvPr id="745" name="Google Shape;745;p19"/>
          <p:cNvSpPr txBox="1"/>
          <p:nvPr/>
        </p:nvSpPr>
        <p:spPr>
          <a:xfrm>
            <a:off x="7485888" y="1767840"/>
            <a:ext cx="345479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400" u="none" cap="none" strike="noStrike">
                <a:solidFill>
                  <a:schemeClr val="dk1"/>
                </a:solidFill>
                <a:latin typeface="Arial"/>
                <a:ea typeface="Arial"/>
                <a:cs typeface="Arial"/>
                <a:sym typeface="Arial"/>
              </a:rPr>
              <a:t>Serviços de </a:t>
            </a:r>
            <a:br>
              <a:rPr b="0" i="0" lang="pt-BR" sz="2400" u="none" cap="none" strike="noStrike">
                <a:solidFill>
                  <a:schemeClr val="dk1"/>
                </a:solidFill>
                <a:latin typeface="Arial"/>
                <a:ea typeface="Arial"/>
                <a:cs typeface="Arial"/>
                <a:sym typeface="Arial"/>
              </a:rPr>
            </a:br>
            <a:r>
              <a:rPr b="1" i="0" lang="pt-BR" sz="2400" u="none" cap="none" strike="noStrike">
                <a:solidFill>
                  <a:schemeClr val="accent5"/>
                </a:solidFill>
                <a:latin typeface="Arial"/>
                <a:ea typeface="Arial"/>
                <a:cs typeface="Arial"/>
                <a:sym typeface="Arial"/>
              </a:rPr>
              <a:t>banco de dados da AWS</a:t>
            </a:r>
            <a:endParaRPr/>
          </a:p>
        </p:txBody>
      </p:sp>
      <p:pic>
        <p:nvPicPr>
          <p:cNvPr id="746" name="Google Shape;746;p19"/>
          <p:cNvPicPr preferRelativeResize="0"/>
          <p:nvPr/>
        </p:nvPicPr>
        <p:blipFill rotWithShape="1">
          <a:blip r:embed="rId3">
            <a:alphaModFix/>
          </a:blip>
          <a:srcRect b="0" l="0" r="0" t="0"/>
          <a:stretch/>
        </p:blipFill>
        <p:spPr>
          <a:xfrm>
            <a:off x="6583680" y="1645920"/>
            <a:ext cx="952500" cy="952500"/>
          </a:xfrm>
          <a:prstGeom prst="rect">
            <a:avLst/>
          </a:prstGeom>
          <a:noFill/>
          <a:ln>
            <a:noFill/>
          </a:ln>
        </p:spPr>
      </p:pic>
      <p:sp>
        <p:nvSpPr>
          <p:cNvPr id="747" name="Google Shape;747;p19"/>
          <p:cNvSpPr txBox="1"/>
          <p:nvPr/>
        </p:nvSpPr>
        <p:spPr>
          <a:xfrm>
            <a:off x="4868703" y="3818578"/>
            <a:ext cx="194758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Relational Database Service</a:t>
            </a:r>
            <a:endParaRPr/>
          </a:p>
        </p:txBody>
      </p:sp>
      <p:pic>
        <p:nvPicPr>
          <p:cNvPr id="748" name="Google Shape;748;p19"/>
          <p:cNvPicPr preferRelativeResize="0"/>
          <p:nvPr/>
        </p:nvPicPr>
        <p:blipFill rotWithShape="1">
          <a:blip r:embed="rId4">
            <a:alphaModFix/>
          </a:blip>
          <a:srcRect b="0" l="0" r="0" t="0"/>
          <a:stretch/>
        </p:blipFill>
        <p:spPr>
          <a:xfrm>
            <a:off x="5486400" y="3108960"/>
            <a:ext cx="711200" cy="711200"/>
          </a:xfrm>
          <a:prstGeom prst="rect">
            <a:avLst/>
          </a:prstGeom>
          <a:noFill/>
          <a:ln>
            <a:noFill/>
          </a:ln>
        </p:spPr>
      </p:pic>
      <p:sp>
        <p:nvSpPr>
          <p:cNvPr id="749" name="Google Shape;749;p19"/>
          <p:cNvSpPr txBox="1"/>
          <p:nvPr/>
        </p:nvSpPr>
        <p:spPr>
          <a:xfrm>
            <a:off x="7157495" y="3818578"/>
            <a:ext cx="165740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Aurora</a:t>
            </a:r>
            <a:endParaRPr/>
          </a:p>
        </p:txBody>
      </p:sp>
      <p:pic>
        <p:nvPicPr>
          <p:cNvPr id="750" name="Google Shape;750;p19"/>
          <p:cNvPicPr preferRelativeResize="0"/>
          <p:nvPr/>
        </p:nvPicPr>
        <p:blipFill rotWithShape="1">
          <a:blip r:embed="rId5">
            <a:alphaModFix/>
          </a:blip>
          <a:srcRect b="0" l="0" r="0" t="0"/>
          <a:stretch/>
        </p:blipFill>
        <p:spPr>
          <a:xfrm>
            <a:off x="7632192" y="3108960"/>
            <a:ext cx="711200" cy="711200"/>
          </a:xfrm>
          <a:prstGeom prst="rect">
            <a:avLst/>
          </a:prstGeom>
          <a:noFill/>
          <a:ln>
            <a:noFill/>
          </a:ln>
        </p:spPr>
      </p:pic>
      <p:sp>
        <p:nvSpPr>
          <p:cNvPr id="751" name="Google Shape;751;p19"/>
          <p:cNvSpPr txBox="1"/>
          <p:nvPr/>
        </p:nvSpPr>
        <p:spPr>
          <a:xfrm>
            <a:off x="6263996" y="5491579"/>
            <a:ext cx="15065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DynamoDB</a:t>
            </a:r>
            <a:endParaRPr/>
          </a:p>
        </p:txBody>
      </p:sp>
      <p:pic>
        <p:nvPicPr>
          <p:cNvPr id="752" name="Google Shape;752;p19"/>
          <p:cNvPicPr preferRelativeResize="0"/>
          <p:nvPr/>
        </p:nvPicPr>
        <p:blipFill rotWithShape="1">
          <a:blip r:embed="rId6">
            <a:alphaModFix/>
          </a:blip>
          <a:srcRect b="0" l="0" r="0" t="0"/>
          <a:stretch/>
        </p:blipFill>
        <p:spPr>
          <a:xfrm>
            <a:off x="6685134" y="4757371"/>
            <a:ext cx="711200" cy="711200"/>
          </a:xfrm>
          <a:prstGeom prst="rect">
            <a:avLst/>
          </a:prstGeom>
          <a:noFill/>
          <a:ln>
            <a:noFill/>
          </a:ln>
        </p:spPr>
      </p:pic>
      <p:sp>
        <p:nvSpPr>
          <p:cNvPr id="753" name="Google Shape;753;p19"/>
          <p:cNvSpPr txBox="1"/>
          <p:nvPr/>
        </p:nvSpPr>
        <p:spPr>
          <a:xfrm>
            <a:off x="9202762" y="3843168"/>
            <a:ext cx="165740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Redshift</a:t>
            </a:r>
            <a:endParaRPr/>
          </a:p>
        </p:txBody>
      </p:sp>
      <p:pic>
        <p:nvPicPr>
          <p:cNvPr id="754" name="Google Shape;754;p19"/>
          <p:cNvPicPr preferRelativeResize="0"/>
          <p:nvPr/>
        </p:nvPicPr>
        <p:blipFill rotWithShape="1">
          <a:blip r:embed="rId7">
            <a:alphaModFix/>
          </a:blip>
          <a:srcRect b="0" l="0" r="0" t="0"/>
          <a:stretch/>
        </p:blipFill>
        <p:spPr>
          <a:xfrm>
            <a:off x="9692640" y="3108960"/>
            <a:ext cx="711200" cy="711200"/>
          </a:xfrm>
          <a:prstGeom prst="rect">
            <a:avLst/>
          </a:prstGeom>
          <a:noFill/>
          <a:ln>
            <a:noFill/>
          </a:ln>
        </p:spPr>
      </p:pic>
      <p:pic>
        <p:nvPicPr>
          <p:cNvPr id="755" name="Google Shape;755;p19"/>
          <p:cNvPicPr preferRelativeResize="0"/>
          <p:nvPr/>
        </p:nvPicPr>
        <p:blipFill rotWithShape="1">
          <a:blip r:embed="rId8">
            <a:alphaModFix/>
          </a:blip>
          <a:srcRect b="0" l="0" r="69426" t="0"/>
          <a:stretch/>
        </p:blipFill>
        <p:spPr>
          <a:xfrm>
            <a:off x="552564" y="1635541"/>
            <a:ext cx="3200976" cy="4328715"/>
          </a:xfrm>
          <a:prstGeom prst="rect">
            <a:avLst/>
          </a:prstGeom>
          <a:noFill/>
          <a:ln>
            <a:noFill/>
          </a:ln>
        </p:spPr>
      </p:pic>
      <p:sp>
        <p:nvSpPr>
          <p:cNvPr id="756" name="Google Shape;756;p19"/>
          <p:cNvSpPr txBox="1"/>
          <p:nvPr/>
        </p:nvSpPr>
        <p:spPr>
          <a:xfrm>
            <a:off x="492682" y="5889144"/>
            <a:ext cx="4027635" cy="39030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900" u="none" cap="none" strike="noStrike">
                <a:solidFill>
                  <a:srgbClr val="888888"/>
                </a:solidFill>
                <a:latin typeface="Arial"/>
                <a:ea typeface="Arial"/>
                <a:cs typeface="Arial"/>
                <a:sym typeface="Arial"/>
              </a:rPr>
              <a:t>Foto de https://aws.amazon.com/compliance/data-center/data-centers/</a:t>
            </a:r>
            <a:endParaRPr/>
          </a:p>
        </p:txBody>
      </p:sp>
      <p:sp>
        <p:nvSpPr>
          <p:cNvPr id="757" name="Google Shape;757;p1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758" name="Google Shape;758;p19"/>
          <p:cNvSpPr txBox="1"/>
          <p:nvPr>
            <p:ph idx="11" type="ftr"/>
          </p:nvPr>
        </p:nvSpPr>
        <p:spPr>
          <a:xfrm>
            <a:off x="419100" y="6356350"/>
            <a:ext cx="467106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Visão geral do módulo</a:t>
            </a:r>
            <a:endParaRPr/>
          </a:p>
        </p:txBody>
      </p:sp>
      <p:sp>
        <p:nvSpPr>
          <p:cNvPr id="216" name="Google Shape;216;p2"/>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pt-BR"/>
              <a:t>Tópicos</a:t>
            </a:r>
            <a:endParaRPr/>
          </a:p>
          <a:p>
            <a:pPr indent="-231775" lvl="0" marL="231775" rtl="0" algn="l">
              <a:lnSpc>
                <a:spcPct val="90000"/>
              </a:lnSpc>
              <a:spcBef>
                <a:spcPts val="1800"/>
              </a:spcBef>
              <a:spcAft>
                <a:spcPts val="0"/>
              </a:spcAft>
              <a:buClr>
                <a:schemeClr val="dk1"/>
              </a:buClr>
              <a:buSzPts val="2400"/>
              <a:buChar char="•"/>
            </a:pPr>
            <a:r>
              <a:rPr lang="pt-BR" sz="2400"/>
              <a:t>Infraestrutura global da AWS</a:t>
            </a:r>
            <a:endParaRPr/>
          </a:p>
          <a:p>
            <a:pPr indent="-238125" lvl="0" marL="238125" rtl="0" algn="l">
              <a:lnSpc>
                <a:spcPct val="90000"/>
              </a:lnSpc>
              <a:spcBef>
                <a:spcPts val="1800"/>
              </a:spcBef>
              <a:spcAft>
                <a:spcPts val="0"/>
              </a:spcAft>
              <a:buClr>
                <a:schemeClr val="dk1"/>
              </a:buClr>
              <a:buSzPts val="2400"/>
              <a:buChar char="•"/>
            </a:pPr>
            <a:r>
              <a:rPr lang="pt-BR" sz="2400"/>
              <a:t>Visão geral dos serviços e das categorias de serviços da AWS</a:t>
            </a:r>
            <a:endParaRPr/>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800"/>
              <a:buNone/>
            </a:pPr>
            <a:r>
              <a:rPr b="1" lang="pt-BR"/>
              <a:t>Demonstração</a:t>
            </a:r>
            <a:endParaRPr/>
          </a:p>
          <a:p>
            <a:pPr indent="-228600" lvl="0" marL="228600" rtl="0" algn="l">
              <a:lnSpc>
                <a:spcPct val="90000"/>
              </a:lnSpc>
              <a:spcBef>
                <a:spcPts val="1000"/>
              </a:spcBef>
              <a:spcAft>
                <a:spcPts val="0"/>
              </a:spcAft>
              <a:buClr>
                <a:schemeClr val="dk1"/>
              </a:buClr>
              <a:buSzPts val="2400"/>
              <a:buChar char="•"/>
            </a:pPr>
            <a:r>
              <a:rPr lang="pt-BR" sz="2400"/>
              <a:t>Infraestrutura global da AWS</a:t>
            </a:r>
            <a:endParaRPr/>
          </a:p>
          <a:p>
            <a:pPr indent="0" lvl="0" marL="0" rtl="0" algn="l">
              <a:lnSpc>
                <a:spcPct val="90000"/>
              </a:lnSpc>
              <a:spcBef>
                <a:spcPts val="1000"/>
              </a:spcBef>
              <a:spcAft>
                <a:spcPts val="0"/>
              </a:spcAft>
              <a:buClr>
                <a:schemeClr val="dk1"/>
              </a:buClr>
              <a:buSzPts val="2400"/>
              <a:buNone/>
            </a:pPr>
            <a:r>
              <a:t/>
            </a:r>
            <a:endParaRPr b="1" sz="2400"/>
          </a:p>
          <a:p>
            <a:pPr indent="0" lvl="0" marL="0" rtl="0" algn="l">
              <a:lnSpc>
                <a:spcPct val="90000"/>
              </a:lnSpc>
              <a:spcBef>
                <a:spcPts val="1000"/>
              </a:spcBef>
              <a:spcAft>
                <a:spcPts val="0"/>
              </a:spcAft>
              <a:buClr>
                <a:schemeClr val="dk1"/>
              </a:buClr>
              <a:buSzPts val="2400"/>
              <a:buNone/>
            </a:pPr>
            <a:r>
              <a:t/>
            </a:r>
            <a:endParaRPr b="1" sz="2400"/>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800"/>
              </a:spcBef>
              <a:spcAft>
                <a:spcPts val="0"/>
              </a:spcAft>
              <a:buClr>
                <a:schemeClr val="dk1"/>
              </a:buClr>
              <a:buSzPts val="2800"/>
              <a:buNone/>
            </a:pPr>
            <a:r>
              <a:t/>
            </a:r>
            <a:endParaRPr/>
          </a:p>
        </p:txBody>
      </p:sp>
      <p:sp>
        <p:nvSpPr>
          <p:cNvPr id="217" name="Google Shape;217;p2"/>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pt-BR"/>
              <a:t>Atividades</a:t>
            </a:r>
            <a:endParaRPr/>
          </a:p>
          <a:p>
            <a:pPr indent="-228600" lvl="0" marL="228600" rtl="0" algn="l">
              <a:lnSpc>
                <a:spcPct val="90000"/>
              </a:lnSpc>
              <a:spcBef>
                <a:spcPts val="1000"/>
              </a:spcBef>
              <a:spcAft>
                <a:spcPts val="0"/>
              </a:spcAft>
              <a:buClr>
                <a:schemeClr val="dk1"/>
              </a:buClr>
              <a:buSzPts val="2400"/>
              <a:buChar char="•"/>
            </a:pPr>
            <a:r>
              <a:rPr lang="pt-BR" sz="2400"/>
              <a:t>Navegando o Console de Gerenciamento da AWS</a:t>
            </a:r>
            <a:endParaRPr/>
          </a:p>
          <a:p>
            <a:pPr indent="-76200" lvl="0" marL="228600" rtl="0" algn="l">
              <a:lnSpc>
                <a:spcPct val="90000"/>
              </a:lnSpc>
              <a:spcBef>
                <a:spcPts val="1000"/>
              </a:spcBef>
              <a:spcAft>
                <a:spcPts val="0"/>
              </a:spcAft>
              <a:buClr>
                <a:schemeClr val="dk1"/>
              </a:buClr>
              <a:buSzPts val="2400"/>
              <a:buNone/>
            </a:pPr>
            <a:r>
              <a:t/>
            </a:r>
            <a:endParaRPr sz="2400"/>
          </a:p>
        </p:txBody>
      </p:sp>
      <p:grpSp>
        <p:nvGrpSpPr>
          <p:cNvPr id="218" name="Google Shape;218;p2"/>
          <p:cNvGrpSpPr/>
          <p:nvPr/>
        </p:nvGrpSpPr>
        <p:grpSpPr>
          <a:xfrm>
            <a:off x="6246312" y="3792247"/>
            <a:ext cx="2832953" cy="532323"/>
            <a:chOff x="4188879" y="4810544"/>
            <a:chExt cx="2832953" cy="532323"/>
          </a:xfrm>
        </p:grpSpPr>
        <p:sp>
          <p:nvSpPr>
            <p:cNvPr id="219" name="Google Shape;219;p2"/>
            <p:cNvSpPr txBox="1"/>
            <p:nvPr/>
          </p:nvSpPr>
          <p:spPr>
            <a:xfrm>
              <a:off x="4721202" y="4892040"/>
              <a:ext cx="23006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2000" u="none" cap="none" strike="noStrike">
                  <a:solidFill>
                    <a:schemeClr val="dk1"/>
                  </a:solidFill>
                  <a:latin typeface="Arial"/>
                  <a:ea typeface="Arial"/>
                  <a:cs typeface="Arial"/>
                  <a:sym typeface="Arial"/>
                </a:rPr>
                <a:t>Teste de conhecimento</a:t>
              </a:r>
              <a:endParaRPr/>
            </a:p>
          </p:txBody>
        </p:sp>
        <p:pic>
          <p:nvPicPr>
            <p:cNvPr id="220" name="Google Shape;220;p2"/>
            <p:cNvPicPr preferRelativeResize="0"/>
            <p:nvPr/>
          </p:nvPicPr>
          <p:blipFill rotWithShape="1">
            <a:blip r:embed="rId3">
              <a:alphaModFix/>
            </a:blip>
            <a:srcRect b="0" l="0" r="0" t="0"/>
            <a:stretch/>
          </p:blipFill>
          <p:spPr>
            <a:xfrm>
              <a:off x="4188879" y="4810544"/>
              <a:ext cx="532323" cy="532323"/>
            </a:xfrm>
            <a:prstGeom prst="rect">
              <a:avLst/>
            </a:prstGeom>
            <a:noFill/>
            <a:ln>
              <a:noFill/>
            </a:ln>
          </p:spPr>
        </p:pic>
      </p:grpSp>
      <p:sp>
        <p:nvSpPr>
          <p:cNvPr id="221" name="Google Shape;221;p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22" name="Google Shape;222;p2"/>
          <p:cNvSpPr txBox="1"/>
          <p:nvPr>
            <p:ph idx="11" type="ftr"/>
          </p:nvPr>
        </p:nvSpPr>
        <p:spPr>
          <a:xfrm>
            <a:off x="419100" y="6356350"/>
            <a:ext cx="4274820" cy="5016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2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Arial"/>
              <a:buNone/>
            </a:pPr>
            <a:r>
              <a:rPr lang="pt-BR" sz="3000"/>
              <a:t>Categoria de serviço de rede e entrega de conteúdo</a:t>
            </a:r>
            <a:endParaRPr/>
          </a:p>
        </p:txBody>
      </p:sp>
      <p:sp>
        <p:nvSpPr>
          <p:cNvPr id="764" name="Google Shape;764;p20"/>
          <p:cNvSpPr txBox="1"/>
          <p:nvPr/>
        </p:nvSpPr>
        <p:spPr>
          <a:xfrm>
            <a:off x="7473696" y="1755648"/>
            <a:ext cx="407034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2400" u="none" cap="none" strike="noStrike">
                <a:solidFill>
                  <a:schemeClr val="accent5"/>
                </a:solidFill>
                <a:latin typeface="Arial"/>
                <a:ea typeface="Arial"/>
                <a:cs typeface="Arial"/>
                <a:sym typeface="Arial"/>
              </a:rPr>
              <a:t>Rede AWS </a:t>
            </a:r>
            <a:r>
              <a:rPr b="0" i="0" lang="pt-BR" sz="2400" u="none" cap="none" strike="noStrike">
                <a:solidFill>
                  <a:schemeClr val="dk1"/>
                </a:solidFill>
                <a:latin typeface="Arial"/>
                <a:ea typeface="Arial"/>
                <a:cs typeface="Arial"/>
                <a:sym typeface="Arial"/>
              </a:rPr>
              <a:t>e serviços de </a:t>
            </a:r>
            <a:br>
              <a:rPr b="1" i="0" lang="pt-BR" sz="2400" u="none" cap="none" strike="noStrike">
                <a:solidFill>
                  <a:schemeClr val="accent5"/>
                </a:solidFill>
                <a:latin typeface="Arial"/>
                <a:ea typeface="Arial"/>
                <a:cs typeface="Arial"/>
                <a:sym typeface="Arial"/>
              </a:rPr>
            </a:br>
            <a:r>
              <a:rPr b="1" i="0" lang="pt-BR" sz="2400" u="none" cap="none" strike="noStrike">
                <a:solidFill>
                  <a:schemeClr val="accent5"/>
                </a:solidFill>
                <a:latin typeface="Arial"/>
                <a:ea typeface="Arial"/>
                <a:cs typeface="Arial"/>
                <a:sym typeface="Arial"/>
              </a:rPr>
              <a:t>entrega de conteúdo </a:t>
            </a:r>
            <a:endParaRPr/>
          </a:p>
        </p:txBody>
      </p:sp>
      <p:pic>
        <p:nvPicPr>
          <p:cNvPr id="765" name="Google Shape;765;p20"/>
          <p:cNvPicPr preferRelativeResize="0"/>
          <p:nvPr/>
        </p:nvPicPr>
        <p:blipFill rotWithShape="1">
          <a:blip r:embed="rId3">
            <a:alphaModFix/>
          </a:blip>
          <a:srcRect b="0" l="0" r="0" t="0"/>
          <a:stretch/>
        </p:blipFill>
        <p:spPr>
          <a:xfrm>
            <a:off x="6583680" y="1645920"/>
            <a:ext cx="952500" cy="952500"/>
          </a:xfrm>
          <a:prstGeom prst="rect">
            <a:avLst/>
          </a:prstGeom>
          <a:noFill/>
          <a:ln>
            <a:noFill/>
          </a:ln>
        </p:spPr>
      </p:pic>
      <p:sp>
        <p:nvSpPr>
          <p:cNvPr id="766" name="Google Shape;766;p20"/>
          <p:cNvSpPr txBox="1"/>
          <p:nvPr/>
        </p:nvSpPr>
        <p:spPr>
          <a:xfrm>
            <a:off x="4948428" y="3826115"/>
            <a:ext cx="175097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VPC</a:t>
            </a:r>
            <a:endParaRPr/>
          </a:p>
        </p:txBody>
      </p:sp>
      <p:pic>
        <p:nvPicPr>
          <p:cNvPr id="767" name="Google Shape;767;p20"/>
          <p:cNvPicPr preferRelativeResize="0"/>
          <p:nvPr/>
        </p:nvPicPr>
        <p:blipFill rotWithShape="1">
          <a:blip r:embed="rId4">
            <a:alphaModFix/>
          </a:blip>
          <a:srcRect b="0" l="0" r="0" t="0"/>
          <a:stretch/>
        </p:blipFill>
        <p:spPr>
          <a:xfrm>
            <a:off x="5486400" y="3108960"/>
            <a:ext cx="711200" cy="711200"/>
          </a:xfrm>
          <a:prstGeom prst="rect">
            <a:avLst/>
          </a:prstGeom>
          <a:noFill/>
          <a:ln>
            <a:noFill/>
          </a:ln>
        </p:spPr>
      </p:pic>
      <p:sp>
        <p:nvSpPr>
          <p:cNvPr id="768" name="Google Shape;768;p20"/>
          <p:cNvSpPr txBox="1"/>
          <p:nvPr/>
        </p:nvSpPr>
        <p:spPr>
          <a:xfrm>
            <a:off x="6773282" y="3837649"/>
            <a:ext cx="159303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Elastic Load Balancing</a:t>
            </a:r>
            <a:endParaRPr/>
          </a:p>
        </p:txBody>
      </p:sp>
      <p:pic>
        <p:nvPicPr>
          <p:cNvPr id="769" name="Google Shape;769;p20"/>
          <p:cNvPicPr preferRelativeResize="0"/>
          <p:nvPr/>
        </p:nvPicPr>
        <p:blipFill rotWithShape="1">
          <a:blip r:embed="rId5">
            <a:alphaModFix/>
          </a:blip>
          <a:srcRect b="0" l="0" r="0" t="0"/>
          <a:stretch/>
        </p:blipFill>
        <p:spPr>
          <a:xfrm>
            <a:off x="7202009" y="3108960"/>
            <a:ext cx="711200" cy="711200"/>
          </a:xfrm>
          <a:prstGeom prst="rect">
            <a:avLst/>
          </a:prstGeom>
          <a:noFill/>
          <a:ln>
            <a:noFill/>
          </a:ln>
        </p:spPr>
      </p:pic>
      <p:sp>
        <p:nvSpPr>
          <p:cNvPr id="770" name="Google Shape;770;p20"/>
          <p:cNvSpPr txBox="1"/>
          <p:nvPr/>
        </p:nvSpPr>
        <p:spPr>
          <a:xfrm>
            <a:off x="6840059" y="5670422"/>
            <a:ext cx="14351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Direct Connect</a:t>
            </a:r>
            <a:endParaRPr/>
          </a:p>
        </p:txBody>
      </p:sp>
      <p:pic>
        <p:nvPicPr>
          <p:cNvPr id="771" name="Google Shape;771;p20"/>
          <p:cNvPicPr preferRelativeResize="0"/>
          <p:nvPr/>
        </p:nvPicPr>
        <p:blipFill rotWithShape="1">
          <a:blip r:embed="rId6">
            <a:alphaModFix/>
          </a:blip>
          <a:srcRect b="0" l="0" r="0" t="0"/>
          <a:stretch/>
        </p:blipFill>
        <p:spPr>
          <a:xfrm>
            <a:off x="7202009" y="4937760"/>
            <a:ext cx="711200" cy="711200"/>
          </a:xfrm>
          <a:prstGeom prst="rect">
            <a:avLst/>
          </a:prstGeom>
          <a:noFill/>
          <a:ln>
            <a:noFill/>
          </a:ln>
        </p:spPr>
      </p:pic>
      <p:sp>
        <p:nvSpPr>
          <p:cNvPr id="772" name="Google Shape;772;p20"/>
          <p:cNvSpPr txBox="1"/>
          <p:nvPr/>
        </p:nvSpPr>
        <p:spPr>
          <a:xfrm>
            <a:off x="8613887" y="3836625"/>
            <a:ext cx="121930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CloudFront</a:t>
            </a:r>
            <a:endParaRPr/>
          </a:p>
        </p:txBody>
      </p:sp>
      <p:pic>
        <p:nvPicPr>
          <p:cNvPr id="773" name="Google Shape;773;p20"/>
          <p:cNvPicPr preferRelativeResize="0"/>
          <p:nvPr/>
        </p:nvPicPr>
        <p:blipFill rotWithShape="1">
          <a:blip r:embed="rId7">
            <a:alphaModFix/>
          </a:blip>
          <a:srcRect b="0" l="0" r="0" t="0"/>
          <a:stretch/>
        </p:blipFill>
        <p:spPr>
          <a:xfrm>
            <a:off x="8877271" y="3108960"/>
            <a:ext cx="711200" cy="711200"/>
          </a:xfrm>
          <a:prstGeom prst="rect">
            <a:avLst/>
          </a:prstGeom>
          <a:noFill/>
          <a:ln>
            <a:noFill/>
          </a:ln>
        </p:spPr>
      </p:pic>
      <p:sp>
        <p:nvSpPr>
          <p:cNvPr id="774" name="Google Shape;774;p20"/>
          <p:cNvSpPr txBox="1"/>
          <p:nvPr/>
        </p:nvSpPr>
        <p:spPr>
          <a:xfrm>
            <a:off x="5299877" y="5661152"/>
            <a:ext cx="11016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Route 53</a:t>
            </a:r>
            <a:endParaRPr/>
          </a:p>
        </p:txBody>
      </p:sp>
      <p:pic>
        <p:nvPicPr>
          <p:cNvPr id="775" name="Google Shape;775;p20"/>
          <p:cNvPicPr preferRelativeResize="0"/>
          <p:nvPr/>
        </p:nvPicPr>
        <p:blipFill rotWithShape="1">
          <a:blip r:embed="rId8">
            <a:alphaModFix/>
          </a:blip>
          <a:srcRect b="0" l="0" r="0" t="0"/>
          <a:stretch/>
        </p:blipFill>
        <p:spPr>
          <a:xfrm>
            <a:off x="5486400" y="4937760"/>
            <a:ext cx="711200" cy="711200"/>
          </a:xfrm>
          <a:prstGeom prst="rect">
            <a:avLst/>
          </a:prstGeom>
          <a:noFill/>
          <a:ln>
            <a:noFill/>
          </a:ln>
        </p:spPr>
      </p:pic>
      <p:pic>
        <p:nvPicPr>
          <p:cNvPr id="776" name="Google Shape;776;p20"/>
          <p:cNvPicPr preferRelativeResize="0"/>
          <p:nvPr/>
        </p:nvPicPr>
        <p:blipFill rotWithShape="1">
          <a:blip r:embed="rId9">
            <a:alphaModFix/>
          </a:blip>
          <a:srcRect b="0" l="0" r="0" t="0"/>
          <a:stretch/>
        </p:blipFill>
        <p:spPr>
          <a:xfrm>
            <a:off x="605829" y="1684497"/>
            <a:ext cx="2926971" cy="4406900"/>
          </a:xfrm>
          <a:prstGeom prst="rect">
            <a:avLst/>
          </a:prstGeom>
          <a:noFill/>
          <a:ln>
            <a:noFill/>
          </a:ln>
        </p:spPr>
      </p:pic>
      <p:sp>
        <p:nvSpPr>
          <p:cNvPr id="777" name="Google Shape;777;p20"/>
          <p:cNvSpPr txBox="1"/>
          <p:nvPr/>
        </p:nvSpPr>
        <p:spPr>
          <a:xfrm>
            <a:off x="553515" y="6037919"/>
            <a:ext cx="3466692" cy="3499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900" u="none" cap="none" strike="noStrike">
                <a:solidFill>
                  <a:srgbClr val="888888"/>
                </a:solidFill>
                <a:latin typeface="Arial"/>
                <a:ea typeface="Arial"/>
                <a:cs typeface="Arial"/>
                <a:sym typeface="Arial"/>
              </a:rPr>
              <a:t>Foto por Umberto no Unsplash</a:t>
            </a:r>
            <a:endParaRPr/>
          </a:p>
        </p:txBody>
      </p:sp>
      <p:sp>
        <p:nvSpPr>
          <p:cNvPr id="778" name="Google Shape;778;p20"/>
          <p:cNvSpPr txBox="1"/>
          <p:nvPr/>
        </p:nvSpPr>
        <p:spPr>
          <a:xfrm>
            <a:off x="10149018" y="3838119"/>
            <a:ext cx="15065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Transit </a:t>
            </a:r>
            <a:endParaRPr/>
          </a:p>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Gateway </a:t>
            </a:r>
            <a:endParaRPr/>
          </a:p>
        </p:txBody>
      </p:sp>
      <p:pic>
        <p:nvPicPr>
          <p:cNvPr id="779" name="Google Shape;779;p20"/>
          <p:cNvPicPr preferRelativeResize="0"/>
          <p:nvPr/>
        </p:nvPicPr>
        <p:blipFill rotWithShape="1">
          <a:blip r:embed="rId10">
            <a:alphaModFix/>
          </a:blip>
          <a:srcRect b="0" l="0" r="0" t="0"/>
          <a:stretch/>
        </p:blipFill>
        <p:spPr>
          <a:xfrm>
            <a:off x="10552533" y="3108960"/>
            <a:ext cx="711200" cy="711200"/>
          </a:xfrm>
          <a:prstGeom prst="rect">
            <a:avLst/>
          </a:prstGeom>
          <a:noFill/>
          <a:ln>
            <a:noFill/>
          </a:ln>
        </p:spPr>
      </p:pic>
      <p:pic>
        <p:nvPicPr>
          <p:cNvPr id="780" name="Google Shape;780;p20"/>
          <p:cNvPicPr preferRelativeResize="0"/>
          <p:nvPr/>
        </p:nvPicPr>
        <p:blipFill rotWithShape="1">
          <a:blip r:embed="rId11">
            <a:alphaModFix/>
          </a:blip>
          <a:srcRect b="0" l="0" r="0" t="0"/>
          <a:stretch/>
        </p:blipFill>
        <p:spPr>
          <a:xfrm>
            <a:off x="8881335" y="4959222"/>
            <a:ext cx="711200" cy="711200"/>
          </a:xfrm>
          <a:prstGeom prst="rect">
            <a:avLst/>
          </a:prstGeom>
          <a:noFill/>
          <a:ln>
            <a:noFill/>
          </a:ln>
        </p:spPr>
      </p:pic>
      <p:sp>
        <p:nvSpPr>
          <p:cNvPr id="781" name="Google Shape;781;p20"/>
          <p:cNvSpPr txBox="1"/>
          <p:nvPr/>
        </p:nvSpPr>
        <p:spPr>
          <a:xfrm>
            <a:off x="8501351" y="5670422"/>
            <a:ext cx="14351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VPN</a:t>
            </a:r>
            <a:endParaRPr/>
          </a:p>
        </p:txBody>
      </p:sp>
      <p:sp>
        <p:nvSpPr>
          <p:cNvPr id="782" name="Google Shape;782;p2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783" name="Google Shape;783;p20"/>
          <p:cNvSpPr txBox="1"/>
          <p:nvPr>
            <p:ph idx="11" type="ftr"/>
          </p:nvPr>
        </p:nvSpPr>
        <p:spPr>
          <a:xfrm>
            <a:off x="419100" y="6356350"/>
            <a:ext cx="4529328" cy="5016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2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pt-BR" sz="3600"/>
              <a:t>Categoria de serviços de segurança, identidade e conformidade</a:t>
            </a:r>
            <a:endParaRPr/>
          </a:p>
        </p:txBody>
      </p:sp>
      <p:sp>
        <p:nvSpPr>
          <p:cNvPr id="789" name="Google Shape;789;p21"/>
          <p:cNvSpPr txBox="1"/>
          <p:nvPr/>
        </p:nvSpPr>
        <p:spPr>
          <a:xfrm>
            <a:off x="7461504" y="1743456"/>
            <a:ext cx="695553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2400" u="none" cap="none" strike="noStrike">
                <a:solidFill>
                  <a:schemeClr val="accent5"/>
                </a:solidFill>
                <a:latin typeface="Arial"/>
                <a:ea typeface="Arial"/>
                <a:cs typeface="Arial"/>
                <a:sym typeface="Arial"/>
              </a:rPr>
              <a:t>Segurança, Identidade, </a:t>
            </a:r>
            <a:br>
              <a:rPr b="1" i="0" lang="pt-BR" sz="2400" u="none" cap="none" strike="noStrike">
                <a:solidFill>
                  <a:schemeClr val="accent5"/>
                </a:solidFill>
                <a:latin typeface="Arial"/>
                <a:ea typeface="Arial"/>
                <a:cs typeface="Arial"/>
                <a:sym typeface="Arial"/>
              </a:rPr>
            </a:br>
            <a:r>
              <a:rPr b="0" i="0" lang="pt-BR" sz="2400" u="none" cap="none" strike="noStrike">
                <a:solidFill>
                  <a:schemeClr val="dk1"/>
                </a:solidFill>
                <a:latin typeface="Arial"/>
                <a:ea typeface="Arial"/>
                <a:cs typeface="Arial"/>
                <a:sym typeface="Arial"/>
              </a:rPr>
              <a:t>e serviços de </a:t>
            </a:r>
            <a:r>
              <a:rPr b="1" i="0" lang="pt-BR" sz="2400" u="none" cap="none" strike="noStrike">
                <a:solidFill>
                  <a:schemeClr val="accent5"/>
                </a:solidFill>
                <a:latin typeface="Arial"/>
                <a:ea typeface="Arial"/>
                <a:cs typeface="Arial"/>
                <a:sym typeface="Arial"/>
              </a:rPr>
              <a:t>conformidade</a:t>
            </a:r>
            <a:endParaRPr b="1" i="0" sz="2400" u="none" cap="none" strike="noStrike">
              <a:solidFill>
                <a:schemeClr val="accent5"/>
              </a:solidFill>
              <a:latin typeface="Arial"/>
              <a:ea typeface="Arial"/>
              <a:cs typeface="Arial"/>
              <a:sym typeface="Arial"/>
            </a:endParaRPr>
          </a:p>
        </p:txBody>
      </p:sp>
      <p:sp>
        <p:nvSpPr>
          <p:cNvPr id="790" name="Google Shape;790;p21"/>
          <p:cNvSpPr txBox="1"/>
          <p:nvPr/>
        </p:nvSpPr>
        <p:spPr>
          <a:xfrm>
            <a:off x="4613655" y="3839606"/>
            <a:ext cx="243663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Identity and Access Management (IAM)</a:t>
            </a:r>
            <a:endParaRPr/>
          </a:p>
        </p:txBody>
      </p:sp>
      <p:sp>
        <p:nvSpPr>
          <p:cNvPr id="791" name="Google Shape;791;p21"/>
          <p:cNvSpPr txBox="1"/>
          <p:nvPr/>
        </p:nvSpPr>
        <p:spPr>
          <a:xfrm>
            <a:off x="7187460" y="3840727"/>
            <a:ext cx="153261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Organizações</a:t>
            </a:r>
            <a:endParaRPr/>
          </a:p>
        </p:txBody>
      </p:sp>
      <p:sp>
        <p:nvSpPr>
          <p:cNvPr id="792" name="Google Shape;792;p21"/>
          <p:cNvSpPr txBox="1"/>
          <p:nvPr/>
        </p:nvSpPr>
        <p:spPr>
          <a:xfrm>
            <a:off x="8967213" y="3834553"/>
            <a:ext cx="187714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Cognito</a:t>
            </a:r>
            <a:endParaRPr/>
          </a:p>
        </p:txBody>
      </p:sp>
      <p:sp>
        <p:nvSpPr>
          <p:cNvPr id="793" name="Google Shape;793;p21"/>
          <p:cNvSpPr txBox="1"/>
          <p:nvPr/>
        </p:nvSpPr>
        <p:spPr>
          <a:xfrm>
            <a:off x="5058729" y="5672612"/>
            <a:ext cx="155695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Artifact</a:t>
            </a:r>
            <a:endParaRPr/>
          </a:p>
        </p:txBody>
      </p:sp>
      <p:sp>
        <p:nvSpPr>
          <p:cNvPr id="794" name="Google Shape;794;p21"/>
          <p:cNvSpPr txBox="1"/>
          <p:nvPr/>
        </p:nvSpPr>
        <p:spPr>
          <a:xfrm>
            <a:off x="7172386" y="5648960"/>
            <a:ext cx="155695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Key </a:t>
            </a:r>
            <a:endParaRPr/>
          </a:p>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Management Service </a:t>
            </a:r>
            <a:endParaRPr/>
          </a:p>
        </p:txBody>
      </p:sp>
      <p:sp>
        <p:nvSpPr>
          <p:cNvPr id="795" name="Google Shape;795;p21"/>
          <p:cNvSpPr txBox="1"/>
          <p:nvPr/>
        </p:nvSpPr>
        <p:spPr>
          <a:xfrm>
            <a:off x="9102924" y="5672612"/>
            <a:ext cx="155695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Shield</a:t>
            </a:r>
            <a:endParaRPr/>
          </a:p>
        </p:txBody>
      </p:sp>
      <p:pic>
        <p:nvPicPr>
          <p:cNvPr id="796" name="Google Shape;796;p21"/>
          <p:cNvPicPr preferRelativeResize="0"/>
          <p:nvPr/>
        </p:nvPicPr>
        <p:blipFill rotWithShape="1">
          <a:blip r:embed="rId3">
            <a:alphaModFix/>
          </a:blip>
          <a:srcRect b="0" l="0" r="0" t="0"/>
          <a:stretch/>
        </p:blipFill>
        <p:spPr>
          <a:xfrm>
            <a:off x="548640" y="1645920"/>
            <a:ext cx="4065877" cy="2621187"/>
          </a:xfrm>
          <a:prstGeom prst="rect">
            <a:avLst/>
          </a:prstGeom>
          <a:noFill/>
          <a:ln>
            <a:noFill/>
          </a:ln>
        </p:spPr>
      </p:pic>
      <p:sp>
        <p:nvSpPr>
          <p:cNvPr id="797" name="Google Shape;797;p21"/>
          <p:cNvSpPr txBox="1"/>
          <p:nvPr/>
        </p:nvSpPr>
        <p:spPr>
          <a:xfrm>
            <a:off x="467868" y="4294089"/>
            <a:ext cx="3786877" cy="1825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900" u="none" cap="none" strike="noStrike">
                <a:solidFill>
                  <a:srgbClr val="888888"/>
                </a:solidFill>
                <a:latin typeface="Arial"/>
                <a:ea typeface="Arial"/>
                <a:cs typeface="Arial"/>
                <a:sym typeface="Arial"/>
              </a:rPr>
              <a:t>Foto de Paweok Czerwiech ski no Unsplash</a:t>
            </a:r>
            <a:endParaRPr b="0" i="0" sz="700" u="none" cap="none" strike="noStrike">
              <a:solidFill>
                <a:srgbClr val="888888"/>
              </a:solidFill>
              <a:latin typeface="Arial"/>
              <a:ea typeface="Arial"/>
              <a:cs typeface="Arial"/>
              <a:sym typeface="Arial"/>
            </a:endParaRPr>
          </a:p>
        </p:txBody>
      </p:sp>
      <p:pic>
        <p:nvPicPr>
          <p:cNvPr id="798" name="Google Shape;798;p21"/>
          <p:cNvPicPr preferRelativeResize="0"/>
          <p:nvPr/>
        </p:nvPicPr>
        <p:blipFill rotWithShape="1">
          <a:blip r:embed="rId4">
            <a:alphaModFix/>
          </a:blip>
          <a:srcRect b="0" l="0" r="0" t="0"/>
          <a:stretch/>
        </p:blipFill>
        <p:spPr>
          <a:xfrm>
            <a:off x="5486400" y="3108960"/>
            <a:ext cx="711200" cy="711200"/>
          </a:xfrm>
          <a:prstGeom prst="rect">
            <a:avLst/>
          </a:prstGeom>
          <a:noFill/>
          <a:ln>
            <a:noFill/>
          </a:ln>
        </p:spPr>
      </p:pic>
      <p:pic>
        <p:nvPicPr>
          <p:cNvPr id="799" name="Google Shape;799;p21"/>
          <p:cNvPicPr preferRelativeResize="0"/>
          <p:nvPr/>
        </p:nvPicPr>
        <p:blipFill rotWithShape="1">
          <a:blip r:embed="rId5">
            <a:alphaModFix/>
          </a:blip>
          <a:srcRect b="0" l="0" r="0" t="0"/>
          <a:stretch/>
        </p:blipFill>
        <p:spPr>
          <a:xfrm>
            <a:off x="7589520" y="4937760"/>
            <a:ext cx="711200" cy="711200"/>
          </a:xfrm>
          <a:prstGeom prst="rect">
            <a:avLst/>
          </a:prstGeom>
          <a:noFill/>
          <a:ln>
            <a:noFill/>
          </a:ln>
        </p:spPr>
      </p:pic>
      <p:pic>
        <p:nvPicPr>
          <p:cNvPr id="800" name="Google Shape;800;p21"/>
          <p:cNvPicPr preferRelativeResize="0"/>
          <p:nvPr/>
        </p:nvPicPr>
        <p:blipFill rotWithShape="1">
          <a:blip r:embed="rId6">
            <a:alphaModFix/>
          </a:blip>
          <a:srcRect b="0" l="0" r="0" t="0"/>
          <a:stretch/>
        </p:blipFill>
        <p:spPr>
          <a:xfrm>
            <a:off x="6583680" y="1645920"/>
            <a:ext cx="952500" cy="952500"/>
          </a:xfrm>
          <a:prstGeom prst="rect">
            <a:avLst/>
          </a:prstGeom>
          <a:noFill/>
          <a:ln>
            <a:noFill/>
          </a:ln>
        </p:spPr>
      </p:pic>
      <p:pic>
        <p:nvPicPr>
          <p:cNvPr id="801" name="Google Shape;801;p21"/>
          <p:cNvPicPr preferRelativeResize="0"/>
          <p:nvPr/>
        </p:nvPicPr>
        <p:blipFill rotWithShape="1">
          <a:blip r:embed="rId7">
            <a:alphaModFix/>
          </a:blip>
          <a:srcRect b="0" l="0" r="0" t="0"/>
          <a:stretch/>
        </p:blipFill>
        <p:spPr>
          <a:xfrm>
            <a:off x="7585974" y="3108960"/>
            <a:ext cx="711200" cy="711200"/>
          </a:xfrm>
          <a:prstGeom prst="rect">
            <a:avLst/>
          </a:prstGeom>
          <a:noFill/>
          <a:ln>
            <a:noFill/>
          </a:ln>
        </p:spPr>
      </p:pic>
      <p:pic>
        <p:nvPicPr>
          <p:cNvPr id="802" name="Google Shape;802;p21"/>
          <p:cNvPicPr preferRelativeResize="0"/>
          <p:nvPr/>
        </p:nvPicPr>
        <p:blipFill rotWithShape="1">
          <a:blip r:embed="rId8">
            <a:alphaModFix/>
          </a:blip>
          <a:srcRect b="0" l="0" r="0" t="0"/>
          <a:stretch/>
        </p:blipFill>
        <p:spPr>
          <a:xfrm>
            <a:off x="9565895" y="3108960"/>
            <a:ext cx="711200" cy="711200"/>
          </a:xfrm>
          <a:prstGeom prst="rect">
            <a:avLst/>
          </a:prstGeom>
          <a:noFill/>
          <a:ln>
            <a:noFill/>
          </a:ln>
        </p:spPr>
      </p:pic>
      <p:pic>
        <p:nvPicPr>
          <p:cNvPr id="803" name="Google Shape;803;p21"/>
          <p:cNvPicPr preferRelativeResize="0"/>
          <p:nvPr/>
        </p:nvPicPr>
        <p:blipFill rotWithShape="1">
          <a:blip r:embed="rId9">
            <a:alphaModFix/>
          </a:blip>
          <a:srcRect b="0" l="0" r="0" t="0"/>
          <a:stretch/>
        </p:blipFill>
        <p:spPr>
          <a:xfrm>
            <a:off x="5486400" y="4937760"/>
            <a:ext cx="711200" cy="711200"/>
          </a:xfrm>
          <a:prstGeom prst="rect">
            <a:avLst/>
          </a:prstGeom>
          <a:noFill/>
          <a:ln>
            <a:noFill/>
          </a:ln>
        </p:spPr>
      </p:pic>
      <p:pic>
        <p:nvPicPr>
          <p:cNvPr id="804" name="Google Shape;804;p21"/>
          <p:cNvPicPr preferRelativeResize="0"/>
          <p:nvPr/>
        </p:nvPicPr>
        <p:blipFill rotWithShape="1">
          <a:blip r:embed="rId10">
            <a:alphaModFix/>
          </a:blip>
          <a:srcRect b="0" l="0" r="0" t="0"/>
          <a:stretch/>
        </p:blipFill>
        <p:spPr>
          <a:xfrm>
            <a:off x="9565895" y="4937760"/>
            <a:ext cx="711200" cy="711200"/>
          </a:xfrm>
          <a:prstGeom prst="rect">
            <a:avLst/>
          </a:prstGeom>
          <a:noFill/>
          <a:ln>
            <a:noFill/>
          </a:ln>
        </p:spPr>
      </p:pic>
      <p:sp>
        <p:nvSpPr>
          <p:cNvPr id="805" name="Google Shape;805;p21"/>
          <p:cNvSpPr txBox="1"/>
          <p:nvPr>
            <p:ph idx="11" type="ftr"/>
          </p:nvPr>
        </p:nvSpPr>
        <p:spPr>
          <a:xfrm>
            <a:off x="419100" y="6356350"/>
            <a:ext cx="4457700" cy="5016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806" name="Google Shape;806;p2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2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pt-BR" sz="3600"/>
              <a:t>Categoria de serviço de gerenciamento de custos da AWS</a:t>
            </a:r>
            <a:endParaRPr/>
          </a:p>
        </p:txBody>
      </p:sp>
      <p:sp>
        <p:nvSpPr>
          <p:cNvPr id="812" name="Google Shape;812;p22"/>
          <p:cNvSpPr txBox="1"/>
          <p:nvPr/>
        </p:nvSpPr>
        <p:spPr>
          <a:xfrm>
            <a:off x="7461824" y="1756611"/>
            <a:ext cx="370909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2400" u="none" cap="none" strike="noStrike">
                <a:solidFill>
                  <a:schemeClr val="accent5"/>
                </a:solidFill>
                <a:latin typeface="Arial"/>
                <a:ea typeface="Arial"/>
                <a:cs typeface="Arial"/>
                <a:sym typeface="Arial"/>
              </a:rPr>
              <a:t>Gerenciamento de </a:t>
            </a:r>
            <a:br>
              <a:rPr b="1" i="0" lang="pt-BR" sz="2400" u="none" cap="none" strike="noStrike">
                <a:solidFill>
                  <a:schemeClr val="accent5"/>
                </a:solidFill>
                <a:latin typeface="Arial"/>
                <a:ea typeface="Arial"/>
                <a:cs typeface="Arial"/>
                <a:sym typeface="Arial"/>
              </a:rPr>
            </a:br>
            <a:r>
              <a:rPr b="1" i="0" lang="pt-BR" sz="2400" u="none" cap="none" strike="noStrike">
                <a:solidFill>
                  <a:schemeClr val="accent5"/>
                </a:solidFill>
                <a:latin typeface="Arial"/>
                <a:ea typeface="Arial"/>
                <a:cs typeface="Arial"/>
                <a:sym typeface="Arial"/>
              </a:rPr>
              <a:t>custos da AWS </a:t>
            </a:r>
            <a:r>
              <a:rPr b="0" i="0" lang="pt-BR" sz="2400" u="none" cap="none" strike="noStrike">
                <a:solidFill>
                  <a:schemeClr val="dk1"/>
                </a:solidFill>
                <a:latin typeface="Arial"/>
                <a:ea typeface="Arial"/>
                <a:cs typeface="Arial"/>
                <a:sym typeface="Arial"/>
              </a:rPr>
              <a:t>serviços</a:t>
            </a:r>
            <a:endParaRPr b="0" i="0" sz="2400" u="none" cap="none" strike="noStrike">
              <a:solidFill>
                <a:schemeClr val="dk1"/>
              </a:solidFill>
              <a:latin typeface="Arial"/>
              <a:ea typeface="Arial"/>
              <a:cs typeface="Arial"/>
              <a:sym typeface="Arial"/>
            </a:endParaRPr>
          </a:p>
        </p:txBody>
      </p:sp>
      <p:sp>
        <p:nvSpPr>
          <p:cNvPr id="813" name="Google Shape;813;p22"/>
          <p:cNvSpPr txBox="1"/>
          <p:nvPr/>
        </p:nvSpPr>
        <p:spPr>
          <a:xfrm>
            <a:off x="4996927" y="3854053"/>
            <a:ext cx="16477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Custo da AWS e </a:t>
            </a:r>
            <a:endParaRPr/>
          </a:p>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Relatório de uso</a:t>
            </a:r>
            <a:endParaRPr/>
          </a:p>
        </p:txBody>
      </p:sp>
      <p:sp>
        <p:nvSpPr>
          <p:cNvPr id="814" name="Google Shape;814;p22"/>
          <p:cNvSpPr txBox="1"/>
          <p:nvPr/>
        </p:nvSpPr>
        <p:spPr>
          <a:xfrm>
            <a:off x="7421044" y="3854561"/>
            <a:ext cx="146463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Orçamentos da AWS</a:t>
            </a:r>
            <a:endParaRPr/>
          </a:p>
        </p:txBody>
      </p:sp>
      <p:sp>
        <p:nvSpPr>
          <p:cNvPr id="815" name="Google Shape;815;p22"/>
          <p:cNvSpPr txBox="1"/>
          <p:nvPr/>
        </p:nvSpPr>
        <p:spPr>
          <a:xfrm>
            <a:off x="9679118" y="3850504"/>
            <a:ext cx="132597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Custo da AWS </a:t>
            </a:r>
            <a:endParaRPr/>
          </a:p>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Explorer</a:t>
            </a:r>
            <a:endParaRPr/>
          </a:p>
        </p:txBody>
      </p:sp>
      <p:pic>
        <p:nvPicPr>
          <p:cNvPr id="816" name="Google Shape;816;p22"/>
          <p:cNvPicPr preferRelativeResize="0"/>
          <p:nvPr/>
        </p:nvPicPr>
        <p:blipFill rotWithShape="1">
          <a:blip r:embed="rId3">
            <a:alphaModFix/>
          </a:blip>
          <a:srcRect b="0" l="0" r="0" t="0"/>
          <a:stretch/>
        </p:blipFill>
        <p:spPr>
          <a:xfrm>
            <a:off x="6583680" y="1645920"/>
            <a:ext cx="952500" cy="952500"/>
          </a:xfrm>
          <a:prstGeom prst="rect">
            <a:avLst/>
          </a:prstGeom>
          <a:noFill/>
          <a:ln>
            <a:noFill/>
          </a:ln>
        </p:spPr>
      </p:pic>
      <p:pic>
        <p:nvPicPr>
          <p:cNvPr id="817" name="Google Shape;817;p22"/>
          <p:cNvPicPr preferRelativeResize="0"/>
          <p:nvPr/>
        </p:nvPicPr>
        <p:blipFill rotWithShape="1">
          <a:blip r:embed="rId4">
            <a:alphaModFix/>
          </a:blip>
          <a:srcRect b="0" l="0" r="0" t="0"/>
          <a:stretch/>
        </p:blipFill>
        <p:spPr>
          <a:xfrm>
            <a:off x="7820909" y="3108960"/>
            <a:ext cx="711200" cy="711200"/>
          </a:xfrm>
          <a:prstGeom prst="rect">
            <a:avLst/>
          </a:prstGeom>
          <a:noFill/>
          <a:ln>
            <a:noFill/>
          </a:ln>
        </p:spPr>
      </p:pic>
      <p:pic>
        <p:nvPicPr>
          <p:cNvPr id="818" name="Google Shape;818;p22"/>
          <p:cNvPicPr preferRelativeResize="0"/>
          <p:nvPr/>
        </p:nvPicPr>
        <p:blipFill rotWithShape="1">
          <a:blip r:embed="rId5">
            <a:alphaModFix/>
          </a:blip>
          <a:srcRect b="0" l="0" r="0" t="0"/>
          <a:stretch/>
        </p:blipFill>
        <p:spPr>
          <a:xfrm>
            <a:off x="5486400" y="3108960"/>
            <a:ext cx="711200" cy="711200"/>
          </a:xfrm>
          <a:prstGeom prst="rect">
            <a:avLst/>
          </a:prstGeom>
          <a:noFill/>
          <a:ln>
            <a:noFill/>
          </a:ln>
        </p:spPr>
      </p:pic>
      <p:pic>
        <p:nvPicPr>
          <p:cNvPr id="819" name="Google Shape;819;p22"/>
          <p:cNvPicPr preferRelativeResize="0"/>
          <p:nvPr/>
        </p:nvPicPr>
        <p:blipFill rotWithShape="1">
          <a:blip r:embed="rId6">
            <a:alphaModFix/>
          </a:blip>
          <a:srcRect b="0" l="0" r="0" t="0"/>
          <a:stretch/>
        </p:blipFill>
        <p:spPr>
          <a:xfrm>
            <a:off x="10001285" y="3108960"/>
            <a:ext cx="711200" cy="711200"/>
          </a:xfrm>
          <a:prstGeom prst="rect">
            <a:avLst/>
          </a:prstGeom>
          <a:noFill/>
          <a:ln>
            <a:noFill/>
          </a:ln>
        </p:spPr>
      </p:pic>
      <p:pic>
        <p:nvPicPr>
          <p:cNvPr id="820" name="Google Shape;820;p22"/>
          <p:cNvPicPr preferRelativeResize="0"/>
          <p:nvPr/>
        </p:nvPicPr>
        <p:blipFill rotWithShape="1">
          <a:blip r:embed="rId7">
            <a:alphaModFix/>
          </a:blip>
          <a:srcRect b="0" l="0" r="0" t="0"/>
          <a:stretch/>
        </p:blipFill>
        <p:spPr>
          <a:xfrm>
            <a:off x="482457" y="1600199"/>
            <a:ext cx="3735457" cy="2490304"/>
          </a:xfrm>
          <a:prstGeom prst="rect">
            <a:avLst/>
          </a:prstGeom>
          <a:noFill/>
          <a:ln>
            <a:noFill/>
          </a:ln>
        </p:spPr>
      </p:pic>
      <p:sp>
        <p:nvSpPr>
          <p:cNvPr id="821" name="Google Shape;821;p22"/>
          <p:cNvSpPr txBox="1"/>
          <p:nvPr/>
        </p:nvSpPr>
        <p:spPr>
          <a:xfrm>
            <a:off x="482457" y="4063400"/>
            <a:ext cx="226186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900" u="none" cap="none" strike="noStrike">
                <a:solidFill>
                  <a:srgbClr val="888888"/>
                </a:solidFill>
                <a:latin typeface="Arial"/>
                <a:ea typeface="Arial"/>
                <a:cs typeface="Arial"/>
                <a:sym typeface="Arial"/>
              </a:rPr>
              <a:t>Foto de Alexander Mils no Unsplash</a:t>
            </a:r>
            <a:endParaRPr b="0" i="0" sz="700" u="none" cap="none" strike="noStrike">
              <a:solidFill>
                <a:srgbClr val="888888"/>
              </a:solidFill>
              <a:latin typeface="Arial"/>
              <a:ea typeface="Arial"/>
              <a:cs typeface="Arial"/>
              <a:sym typeface="Arial"/>
            </a:endParaRPr>
          </a:p>
        </p:txBody>
      </p:sp>
      <p:sp>
        <p:nvSpPr>
          <p:cNvPr id="822" name="Google Shape;822;p22"/>
          <p:cNvSpPr txBox="1"/>
          <p:nvPr>
            <p:ph idx="11" type="ftr"/>
          </p:nvPr>
        </p:nvSpPr>
        <p:spPr>
          <a:xfrm>
            <a:off x="419100" y="6356350"/>
            <a:ext cx="470154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823" name="Google Shape;823;p2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23"/>
          <p:cNvSpPr txBox="1"/>
          <p:nvPr>
            <p:ph type="title"/>
          </p:nvPr>
        </p:nvSpPr>
        <p:spPr>
          <a:xfrm>
            <a:off x="419099" y="365125"/>
            <a:ext cx="10096477"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Arial"/>
              <a:buNone/>
            </a:pPr>
            <a:r>
              <a:rPr lang="pt-BR" sz="3000"/>
              <a:t>Categoria de serviço de gerenciamento e governança</a:t>
            </a:r>
            <a:endParaRPr/>
          </a:p>
        </p:txBody>
      </p:sp>
      <p:sp>
        <p:nvSpPr>
          <p:cNvPr id="829" name="Google Shape;829;p23"/>
          <p:cNvSpPr txBox="1"/>
          <p:nvPr/>
        </p:nvSpPr>
        <p:spPr>
          <a:xfrm>
            <a:off x="7461825" y="1756611"/>
            <a:ext cx="373906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2400" u="none" cap="none" strike="noStrike">
                <a:solidFill>
                  <a:schemeClr val="accent5"/>
                </a:solidFill>
                <a:latin typeface="Arial"/>
                <a:ea typeface="Arial"/>
                <a:cs typeface="Arial"/>
                <a:sym typeface="Arial"/>
              </a:rPr>
              <a:t>Gerenciamento da AWS e </a:t>
            </a:r>
            <a:endParaRPr/>
          </a:p>
          <a:p>
            <a:pPr indent="0" lvl="0" marL="0" marR="0" rtl="0" algn="l">
              <a:spcBef>
                <a:spcPts val="0"/>
              </a:spcBef>
              <a:spcAft>
                <a:spcPts val="0"/>
              </a:spcAft>
              <a:buNone/>
            </a:pPr>
            <a:r>
              <a:rPr b="0" i="0" lang="pt-BR" sz="2400" u="none" cap="none" strike="noStrike">
                <a:solidFill>
                  <a:schemeClr val="dk1"/>
                </a:solidFill>
                <a:latin typeface="Arial"/>
                <a:ea typeface="Arial"/>
                <a:cs typeface="Arial"/>
                <a:sym typeface="Arial"/>
              </a:rPr>
              <a:t>serviços de </a:t>
            </a:r>
            <a:r>
              <a:rPr b="1" i="0" lang="pt-BR" sz="2400" u="none" cap="none" strike="noStrike">
                <a:solidFill>
                  <a:schemeClr val="accent5"/>
                </a:solidFill>
                <a:latin typeface="Arial"/>
                <a:ea typeface="Arial"/>
                <a:cs typeface="Arial"/>
                <a:sym typeface="Arial"/>
              </a:rPr>
              <a:t>governança </a:t>
            </a:r>
            <a:endParaRPr/>
          </a:p>
        </p:txBody>
      </p:sp>
      <p:sp>
        <p:nvSpPr>
          <p:cNvPr id="830" name="Google Shape;830;p23"/>
          <p:cNvSpPr txBox="1"/>
          <p:nvPr/>
        </p:nvSpPr>
        <p:spPr>
          <a:xfrm>
            <a:off x="4888154" y="3836399"/>
            <a:ext cx="189392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Console de Gerenciamento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da AWS</a:t>
            </a:r>
            <a:endParaRPr/>
          </a:p>
        </p:txBody>
      </p:sp>
      <p:sp>
        <p:nvSpPr>
          <p:cNvPr id="831" name="Google Shape;831;p23"/>
          <p:cNvSpPr txBox="1"/>
          <p:nvPr/>
        </p:nvSpPr>
        <p:spPr>
          <a:xfrm>
            <a:off x="6807956" y="3834888"/>
            <a:ext cx="135913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Config</a:t>
            </a:r>
            <a:endParaRPr/>
          </a:p>
        </p:txBody>
      </p:sp>
      <p:sp>
        <p:nvSpPr>
          <p:cNvPr id="832" name="Google Shape;832;p23"/>
          <p:cNvSpPr txBox="1"/>
          <p:nvPr/>
        </p:nvSpPr>
        <p:spPr>
          <a:xfrm>
            <a:off x="8413530" y="3814942"/>
            <a:ext cx="135913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Amazon CloudWatch</a:t>
            </a:r>
            <a:endParaRPr/>
          </a:p>
        </p:txBody>
      </p:sp>
      <p:sp>
        <p:nvSpPr>
          <p:cNvPr id="833" name="Google Shape;833;p23"/>
          <p:cNvSpPr txBox="1"/>
          <p:nvPr/>
        </p:nvSpPr>
        <p:spPr>
          <a:xfrm>
            <a:off x="10111738" y="3814942"/>
            <a:ext cx="15065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Auto Scaling</a:t>
            </a:r>
            <a:endParaRPr/>
          </a:p>
        </p:txBody>
      </p:sp>
      <p:sp>
        <p:nvSpPr>
          <p:cNvPr id="834" name="Google Shape;834;p23"/>
          <p:cNvSpPr txBox="1"/>
          <p:nvPr/>
        </p:nvSpPr>
        <p:spPr>
          <a:xfrm>
            <a:off x="4977932" y="5650698"/>
            <a:ext cx="1712699"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Interface de linha </a:t>
            </a:r>
            <a:endParaRPr/>
          </a:p>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de comando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da AWS</a:t>
            </a:r>
            <a:endParaRPr/>
          </a:p>
        </p:txBody>
      </p:sp>
      <p:sp>
        <p:nvSpPr>
          <p:cNvPr id="835" name="Google Shape;835;p23"/>
          <p:cNvSpPr txBox="1"/>
          <p:nvPr/>
        </p:nvSpPr>
        <p:spPr>
          <a:xfrm>
            <a:off x="6801684" y="5686501"/>
            <a:ext cx="135712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Trusted </a:t>
            </a:r>
            <a:endParaRPr/>
          </a:p>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Advisor</a:t>
            </a:r>
            <a:endParaRPr/>
          </a:p>
        </p:txBody>
      </p:sp>
      <p:sp>
        <p:nvSpPr>
          <p:cNvPr id="836" name="Google Shape;836;p23"/>
          <p:cNvSpPr txBox="1"/>
          <p:nvPr/>
        </p:nvSpPr>
        <p:spPr>
          <a:xfrm>
            <a:off x="8235972" y="5683564"/>
            <a:ext cx="171269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Well-</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Architected Tool </a:t>
            </a:r>
            <a:endParaRPr/>
          </a:p>
        </p:txBody>
      </p:sp>
      <p:sp>
        <p:nvSpPr>
          <p:cNvPr id="837" name="Google Shape;837;p23"/>
          <p:cNvSpPr txBox="1"/>
          <p:nvPr/>
        </p:nvSpPr>
        <p:spPr>
          <a:xfrm>
            <a:off x="10035716" y="5687054"/>
            <a:ext cx="16191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AWS </a:t>
            </a:r>
            <a:endParaRPr/>
          </a:p>
          <a:p>
            <a:pPr indent="0" lvl="0" marL="0" marR="0" rtl="0" algn="ctr">
              <a:spcBef>
                <a:spcPts val="0"/>
              </a:spcBef>
              <a:spcAft>
                <a:spcPts val="0"/>
              </a:spcAft>
              <a:buNone/>
            </a:pPr>
            <a:r>
              <a:rPr b="0" i="0" lang="pt-BR" sz="1600" u="none" cap="none" strike="noStrike">
                <a:solidFill>
                  <a:schemeClr val="dk1"/>
                </a:solidFill>
                <a:latin typeface="Arial"/>
                <a:ea typeface="Arial"/>
                <a:cs typeface="Arial"/>
                <a:sym typeface="Arial"/>
              </a:rPr>
              <a:t>CloudTrail</a:t>
            </a:r>
            <a:endParaRPr/>
          </a:p>
        </p:txBody>
      </p:sp>
      <p:pic>
        <p:nvPicPr>
          <p:cNvPr id="838" name="Google Shape;838;p23"/>
          <p:cNvPicPr preferRelativeResize="0"/>
          <p:nvPr/>
        </p:nvPicPr>
        <p:blipFill rotWithShape="1">
          <a:blip r:embed="rId3">
            <a:alphaModFix/>
          </a:blip>
          <a:srcRect b="0" l="0" r="0" t="0"/>
          <a:stretch/>
        </p:blipFill>
        <p:spPr>
          <a:xfrm>
            <a:off x="8750909" y="3108960"/>
            <a:ext cx="711200" cy="711200"/>
          </a:xfrm>
          <a:prstGeom prst="rect">
            <a:avLst/>
          </a:prstGeom>
          <a:noFill/>
          <a:ln>
            <a:noFill/>
          </a:ln>
        </p:spPr>
      </p:pic>
      <p:pic>
        <p:nvPicPr>
          <p:cNvPr id="839" name="Google Shape;839;p23"/>
          <p:cNvPicPr preferRelativeResize="0"/>
          <p:nvPr/>
        </p:nvPicPr>
        <p:blipFill rotWithShape="1">
          <a:blip r:embed="rId4">
            <a:alphaModFix/>
          </a:blip>
          <a:srcRect b="0" l="0" r="0" t="0"/>
          <a:stretch/>
        </p:blipFill>
        <p:spPr>
          <a:xfrm>
            <a:off x="10515577" y="3108960"/>
            <a:ext cx="711200" cy="711200"/>
          </a:xfrm>
          <a:prstGeom prst="rect">
            <a:avLst/>
          </a:prstGeom>
          <a:noFill/>
          <a:ln>
            <a:noFill/>
          </a:ln>
        </p:spPr>
      </p:pic>
      <p:pic>
        <p:nvPicPr>
          <p:cNvPr id="840" name="Google Shape;840;p23"/>
          <p:cNvPicPr preferRelativeResize="0"/>
          <p:nvPr/>
        </p:nvPicPr>
        <p:blipFill rotWithShape="1">
          <a:blip r:embed="rId5">
            <a:alphaModFix/>
          </a:blip>
          <a:srcRect b="0" l="0" r="0" t="0"/>
          <a:stretch/>
        </p:blipFill>
        <p:spPr>
          <a:xfrm>
            <a:off x="10489692" y="4937760"/>
            <a:ext cx="711200" cy="711200"/>
          </a:xfrm>
          <a:prstGeom prst="rect">
            <a:avLst/>
          </a:prstGeom>
          <a:noFill/>
          <a:ln>
            <a:noFill/>
          </a:ln>
        </p:spPr>
      </p:pic>
      <p:pic>
        <p:nvPicPr>
          <p:cNvPr id="841" name="Google Shape;841;p23"/>
          <p:cNvPicPr preferRelativeResize="0"/>
          <p:nvPr/>
        </p:nvPicPr>
        <p:blipFill rotWithShape="1">
          <a:blip r:embed="rId6">
            <a:alphaModFix/>
          </a:blip>
          <a:srcRect b="0" l="0" r="0" t="0"/>
          <a:stretch/>
        </p:blipFill>
        <p:spPr>
          <a:xfrm>
            <a:off x="5486400" y="4937760"/>
            <a:ext cx="711200" cy="711200"/>
          </a:xfrm>
          <a:prstGeom prst="rect">
            <a:avLst/>
          </a:prstGeom>
          <a:noFill/>
          <a:ln>
            <a:noFill/>
          </a:ln>
        </p:spPr>
      </p:pic>
      <p:pic>
        <p:nvPicPr>
          <p:cNvPr id="842" name="Google Shape;842;p23"/>
          <p:cNvPicPr preferRelativeResize="0"/>
          <p:nvPr/>
        </p:nvPicPr>
        <p:blipFill rotWithShape="1">
          <a:blip r:embed="rId7">
            <a:alphaModFix/>
          </a:blip>
          <a:srcRect b="0" l="0" r="0" t="0"/>
          <a:stretch/>
        </p:blipFill>
        <p:spPr>
          <a:xfrm>
            <a:off x="7144114" y="3108960"/>
            <a:ext cx="711200" cy="711200"/>
          </a:xfrm>
          <a:prstGeom prst="rect">
            <a:avLst/>
          </a:prstGeom>
          <a:noFill/>
          <a:ln>
            <a:noFill/>
          </a:ln>
        </p:spPr>
      </p:pic>
      <p:pic>
        <p:nvPicPr>
          <p:cNvPr id="843" name="Google Shape;843;p23"/>
          <p:cNvPicPr preferRelativeResize="0"/>
          <p:nvPr/>
        </p:nvPicPr>
        <p:blipFill rotWithShape="1">
          <a:blip r:embed="rId8">
            <a:alphaModFix/>
          </a:blip>
          <a:srcRect b="0" l="0" r="0" t="0"/>
          <a:stretch/>
        </p:blipFill>
        <p:spPr>
          <a:xfrm>
            <a:off x="5486400" y="3108960"/>
            <a:ext cx="711200" cy="711200"/>
          </a:xfrm>
          <a:prstGeom prst="rect">
            <a:avLst/>
          </a:prstGeom>
          <a:noFill/>
          <a:ln>
            <a:noFill/>
          </a:ln>
        </p:spPr>
      </p:pic>
      <p:sp>
        <p:nvSpPr>
          <p:cNvPr id="844" name="Google Shape;844;p23"/>
          <p:cNvSpPr txBox="1"/>
          <p:nvPr/>
        </p:nvSpPr>
        <p:spPr>
          <a:xfrm>
            <a:off x="548640" y="4437019"/>
            <a:ext cx="1973617"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900" u="none" cap="none" strike="noStrike">
                <a:solidFill>
                  <a:srgbClr val="A5A5A5"/>
                </a:solidFill>
                <a:latin typeface="Arial"/>
                <a:ea typeface="Arial"/>
                <a:cs typeface="Arial"/>
                <a:sym typeface="Arial"/>
              </a:rPr>
              <a:t>Foto de Marta Branco da Pexels</a:t>
            </a:r>
            <a:endParaRPr/>
          </a:p>
        </p:txBody>
      </p:sp>
      <p:pic>
        <p:nvPicPr>
          <p:cNvPr id="845" name="Google Shape;845;p23"/>
          <p:cNvPicPr preferRelativeResize="0"/>
          <p:nvPr/>
        </p:nvPicPr>
        <p:blipFill rotWithShape="1">
          <a:blip r:embed="rId9">
            <a:alphaModFix/>
          </a:blip>
          <a:srcRect b="0" l="0" r="0" t="0"/>
          <a:stretch/>
        </p:blipFill>
        <p:spPr>
          <a:xfrm>
            <a:off x="7131922" y="4937760"/>
            <a:ext cx="711200" cy="711200"/>
          </a:xfrm>
          <a:prstGeom prst="rect">
            <a:avLst/>
          </a:prstGeom>
          <a:noFill/>
          <a:ln>
            <a:noFill/>
          </a:ln>
        </p:spPr>
      </p:pic>
      <p:pic>
        <p:nvPicPr>
          <p:cNvPr id="846" name="Google Shape;846;p23"/>
          <p:cNvPicPr preferRelativeResize="0"/>
          <p:nvPr/>
        </p:nvPicPr>
        <p:blipFill rotWithShape="1">
          <a:blip r:embed="rId10">
            <a:alphaModFix/>
          </a:blip>
          <a:srcRect b="0" l="0" r="0" t="0"/>
          <a:stretch/>
        </p:blipFill>
        <p:spPr>
          <a:xfrm>
            <a:off x="8738717" y="4937760"/>
            <a:ext cx="711200" cy="711200"/>
          </a:xfrm>
          <a:prstGeom prst="rect">
            <a:avLst/>
          </a:prstGeom>
          <a:noFill/>
          <a:ln>
            <a:noFill/>
          </a:ln>
        </p:spPr>
      </p:pic>
      <p:pic>
        <p:nvPicPr>
          <p:cNvPr id="847" name="Google Shape;847;p23"/>
          <p:cNvPicPr preferRelativeResize="0"/>
          <p:nvPr/>
        </p:nvPicPr>
        <p:blipFill rotWithShape="1">
          <a:blip r:embed="rId11">
            <a:alphaModFix/>
          </a:blip>
          <a:srcRect b="0" l="0" r="0" t="0"/>
          <a:stretch/>
        </p:blipFill>
        <p:spPr>
          <a:xfrm>
            <a:off x="6583680" y="1645920"/>
            <a:ext cx="952500" cy="952500"/>
          </a:xfrm>
          <a:prstGeom prst="rect">
            <a:avLst/>
          </a:prstGeom>
          <a:noFill/>
          <a:ln>
            <a:noFill/>
          </a:ln>
        </p:spPr>
      </p:pic>
      <p:pic>
        <p:nvPicPr>
          <p:cNvPr id="848" name="Google Shape;848;p23"/>
          <p:cNvPicPr preferRelativeResize="0"/>
          <p:nvPr/>
        </p:nvPicPr>
        <p:blipFill rotWithShape="1">
          <a:blip r:embed="rId12">
            <a:alphaModFix/>
          </a:blip>
          <a:srcRect b="0" l="0" r="0" t="0"/>
          <a:stretch/>
        </p:blipFill>
        <p:spPr>
          <a:xfrm>
            <a:off x="548640" y="1645920"/>
            <a:ext cx="4186648" cy="2791099"/>
          </a:xfrm>
          <a:prstGeom prst="rect">
            <a:avLst/>
          </a:prstGeom>
          <a:noFill/>
          <a:ln>
            <a:noFill/>
          </a:ln>
        </p:spPr>
      </p:pic>
      <p:sp>
        <p:nvSpPr>
          <p:cNvPr id="849" name="Google Shape;849;p23"/>
          <p:cNvSpPr txBox="1"/>
          <p:nvPr>
            <p:ph idx="11" type="ftr"/>
          </p:nvPr>
        </p:nvSpPr>
        <p:spPr>
          <a:xfrm>
            <a:off x="419100" y="6356350"/>
            <a:ext cx="43161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850" name="Google Shape;850;p2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24"/>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Arial"/>
              <a:buNone/>
            </a:pPr>
            <a:r>
              <a:rPr lang="pt-BR" sz="3200"/>
              <a:t>Atividade: Exploração do Console de Gerenciamento </a:t>
            </a:r>
            <a:br>
              <a:rPr lang="pt-BR" sz="3200"/>
            </a:br>
            <a:r>
              <a:rPr lang="pt-BR" sz="3200"/>
              <a:t>da AWS</a:t>
            </a:r>
            <a:endParaRPr/>
          </a:p>
        </p:txBody>
      </p:sp>
      <p:pic>
        <p:nvPicPr>
          <p:cNvPr id="856" name="Google Shape;856;p24"/>
          <p:cNvPicPr preferRelativeResize="0"/>
          <p:nvPr/>
        </p:nvPicPr>
        <p:blipFill rotWithShape="1">
          <a:blip r:embed="rId3">
            <a:alphaModFix/>
          </a:blip>
          <a:srcRect b="0" l="0" r="0" t="0"/>
          <a:stretch/>
        </p:blipFill>
        <p:spPr>
          <a:xfrm>
            <a:off x="5800451" y="1330778"/>
            <a:ext cx="5595257" cy="4196443"/>
          </a:xfrm>
          <a:prstGeom prst="rect">
            <a:avLst/>
          </a:prstGeom>
          <a:noFill/>
          <a:ln>
            <a:noFill/>
          </a:ln>
        </p:spPr>
      </p:pic>
      <p:sp>
        <p:nvSpPr>
          <p:cNvPr id="857" name="Google Shape;857;p24"/>
          <p:cNvSpPr txBox="1"/>
          <p:nvPr/>
        </p:nvSpPr>
        <p:spPr>
          <a:xfrm>
            <a:off x="5692792" y="5452835"/>
            <a:ext cx="1719943"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pt-BR" sz="900" u="none" cap="none" strike="noStrike">
                <a:solidFill>
                  <a:srgbClr val="888888"/>
                </a:solidFill>
                <a:latin typeface="Arial"/>
                <a:ea typeface="Arial"/>
                <a:cs typeface="Arial"/>
                <a:sym typeface="Arial"/>
              </a:rPr>
              <a:t>Foto de Pixabay da Pexels.</a:t>
            </a:r>
            <a:endParaRPr/>
          </a:p>
        </p:txBody>
      </p:sp>
      <p:sp>
        <p:nvSpPr>
          <p:cNvPr id="858" name="Google Shape;858;p24"/>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pt-BR"/>
              <a:t>‹#›</a:t>
            </a:fld>
            <a:endParaRPr/>
          </a:p>
        </p:txBody>
      </p:sp>
      <p:sp>
        <p:nvSpPr>
          <p:cNvPr id="859" name="Google Shape;859;p24"/>
          <p:cNvSpPr txBox="1"/>
          <p:nvPr>
            <p:ph idx="11" type="ftr"/>
          </p:nvPr>
        </p:nvSpPr>
        <p:spPr>
          <a:xfrm>
            <a:off x="7412735" y="6356350"/>
            <a:ext cx="436016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2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pt-BR" sz="3600"/>
              <a:t>Atividade prática: clique no Console de Gerenciamento da AWS</a:t>
            </a:r>
            <a:endParaRPr/>
          </a:p>
        </p:txBody>
      </p:sp>
      <p:sp>
        <p:nvSpPr>
          <p:cNvPr id="865" name="Google Shape;865;p25"/>
          <p:cNvSpPr txBox="1"/>
          <p:nvPr/>
        </p:nvSpPr>
        <p:spPr>
          <a:xfrm>
            <a:off x="323849" y="1528175"/>
            <a:ext cx="12081511" cy="4648788"/>
          </a:xfrm>
          <a:prstGeom prst="rect">
            <a:avLst/>
          </a:prstGeom>
          <a:noFill/>
          <a:ln>
            <a:noFill/>
          </a:ln>
        </p:spPr>
        <p:txBody>
          <a:bodyPr anchorCtr="0" anchor="t" bIns="45700" lIns="91425" spcFirstLastPara="1" rIns="91425" wrap="square" tIns="45700">
            <a:noAutofit/>
          </a:bodyPr>
          <a:lstStyle/>
          <a:p>
            <a:pPr indent="-514350" lvl="0" marL="514350" marR="0" rtl="0" algn="l">
              <a:lnSpc>
                <a:spcPct val="95000"/>
              </a:lnSpc>
              <a:spcBef>
                <a:spcPts val="0"/>
              </a:spcBef>
              <a:spcAft>
                <a:spcPts val="0"/>
              </a:spcAft>
              <a:buClr>
                <a:schemeClr val="dk1"/>
              </a:buClr>
              <a:buSzPts val="1600"/>
              <a:buFont typeface="Arial"/>
              <a:buAutoNum type="arabicPeriod"/>
            </a:pPr>
            <a:r>
              <a:rPr b="0" i="0" lang="pt-BR" sz="1600" u="none" cap="none" strike="noStrike">
                <a:solidFill>
                  <a:schemeClr val="dk1"/>
                </a:solidFill>
                <a:latin typeface="Arial"/>
                <a:ea typeface="Arial"/>
                <a:cs typeface="Arial"/>
                <a:sym typeface="Arial"/>
              </a:rPr>
              <a:t>Inicie o ambiente prático do </a:t>
            </a:r>
            <a:r>
              <a:rPr b="0" i="0" lang="pt-BR" sz="1600" u="none" cap="none" strike="noStrike">
                <a:solidFill>
                  <a:schemeClr val="accent5"/>
                </a:solidFill>
                <a:latin typeface="Arial"/>
                <a:ea typeface="Arial"/>
                <a:cs typeface="Arial"/>
                <a:sym typeface="Arial"/>
              </a:rPr>
              <a:t>Sandbox</a:t>
            </a:r>
            <a:r>
              <a:rPr b="0" i="0" lang="pt-BR" sz="1600" u="none" cap="none" strike="noStrike">
                <a:solidFill>
                  <a:schemeClr val="dk1"/>
                </a:solidFill>
                <a:latin typeface="Arial"/>
                <a:ea typeface="Arial"/>
                <a:cs typeface="Arial"/>
                <a:sym typeface="Arial"/>
              </a:rPr>
              <a:t> e conecte-se ao </a:t>
            </a:r>
            <a:r>
              <a:rPr b="0" i="0" lang="pt-BR" sz="1600" u="none" cap="none" strike="noStrike">
                <a:solidFill>
                  <a:schemeClr val="accent5"/>
                </a:solidFill>
                <a:latin typeface="Arial"/>
                <a:ea typeface="Arial"/>
                <a:cs typeface="Arial"/>
                <a:sym typeface="Arial"/>
              </a:rPr>
              <a:t>Console de Gerenciamento da AWS</a:t>
            </a:r>
            <a:r>
              <a:rPr b="1" i="0" lang="pt-BR" sz="1600" u="none" cap="none" strike="noStrike">
                <a:solidFill>
                  <a:schemeClr val="dk1"/>
                </a:solidFill>
                <a:latin typeface="Arial"/>
                <a:ea typeface="Arial"/>
                <a:cs typeface="Arial"/>
                <a:sym typeface="Arial"/>
              </a:rPr>
              <a:t>.</a:t>
            </a:r>
            <a:endParaRPr/>
          </a:p>
          <a:p>
            <a:pPr indent="-514350" lvl="0" marL="514350" marR="0" rtl="0" algn="l">
              <a:lnSpc>
                <a:spcPct val="95000"/>
              </a:lnSpc>
              <a:spcBef>
                <a:spcPts val="1000"/>
              </a:spcBef>
              <a:spcAft>
                <a:spcPts val="0"/>
              </a:spcAft>
              <a:buClr>
                <a:schemeClr val="dk1"/>
              </a:buClr>
              <a:buSzPts val="1600"/>
              <a:buFont typeface="Arial"/>
              <a:buAutoNum type="arabicPeriod"/>
            </a:pPr>
            <a:r>
              <a:rPr b="0" i="0" lang="pt-BR" sz="1600" u="none" cap="none" strike="noStrike">
                <a:solidFill>
                  <a:schemeClr val="dk1"/>
                </a:solidFill>
                <a:latin typeface="Arial"/>
                <a:ea typeface="Arial"/>
                <a:cs typeface="Arial"/>
                <a:sym typeface="Arial"/>
              </a:rPr>
              <a:t>Explorar o Console de Gerenciamento da AWS. </a:t>
            </a:r>
            <a:endParaRPr/>
          </a:p>
          <a:p>
            <a:pPr indent="-514350" lvl="1" marL="971550" marR="0" rtl="0" algn="l">
              <a:lnSpc>
                <a:spcPct val="95000"/>
              </a:lnSpc>
              <a:spcBef>
                <a:spcPts val="500"/>
              </a:spcBef>
              <a:spcAft>
                <a:spcPts val="0"/>
              </a:spcAft>
              <a:buClr>
                <a:schemeClr val="dk1"/>
              </a:buClr>
              <a:buSzPts val="1600"/>
              <a:buFont typeface="Arial"/>
              <a:buAutoNum type="alphaUcPeriod"/>
            </a:pPr>
            <a:r>
              <a:rPr b="0" i="0" lang="pt-BR" sz="1600" u="none" cap="none" strike="noStrike">
                <a:solidFill>
                  <a:schemeClr val="dk1"/>
                </a:solidFill>
                <a:latin typeface="Arial"/>
                <a:ea typeface="Arial"/>
                <a:cs typeface="Arial"/>
                <a:sym typeface="Arial"/>
              </a:rPr>
              <a:t>Clique no menu </a:t>
            </a:r>
            <a:r>
              <a:rPr b="1" i="0" lang="pt-BR" sz="1600" u="none" cap="none" strike="noStrike">
                <a:solidFill>
                  <a:schemeClr val="dk1"/>
                </a:solidFill>
                <a:latin typeface="Arial"/>
                <a:ea typeface="Arial"/>
                <a:cs typeface="Arial"/>
                <a:sym typeface="Arial"/>
              </a:rPr>
              <a:t>Services (Serviços</a:t>
            </a:r>
            <a:r>
              <a:rPr b="0" i="0" lang="pt-BR" sz="1600" u="none" cap="none" strike="noStrike">
                <a:solidFill>
                  <a:schemeClr val="dk1"/>
                </a:solidFill>
                <a:latin typeface="Arial"/>
                <a:ea typeface="Arial"/>
                <a:cs typeface="Arial"/>
                <a:sym typeface="Arial"/>
              </a:rPr>
              <a:t>). </a:t>
            </a:r>
            <a:endParaRPr/>
          </a:p>
          <a:p>
            <a:pPr indent="-514350" lvl="1" marL="971550" marR="0" rtl="0" algn="l">
              <a:lnSpc>
                <a:spcPct val="95000"/>
              </a:lnSpc>
              <a:spcBef>
                <a:spcPts val="500"/>
              </a:spcBef>
              <a:spcAft>
                <a:spcPts val="0"/>
              </a:spcAft>
              <a:buClr>
                <a:schemeClr val="dk1"/>
              </a:buClr>
              <a:buSzPts val="1600"/>
              <a:buFont typeface="Arial"/>
              <a:buAutoNum type="alphaUcPeriod"/>
            </a:pPr>
            <a:r>
              <a:rPr b="0" i="0" lang="pt-BR" sz="1600" u="none" cap="none" strike="noStrike">
                <a:solidFill>
                  <a:schemeClr val="dk1"/>
                </a:solidFill>
                <a:latin typeface="Arial"/>
                <a:ea typeface="Arial"/>
                <a:cs typeface="Arial"/>
                <a:sym typeface="Arial"/>
              </a:rPr>
              <a:t>Observe como os serviços são agrupados em categorias de serviço. Por exemplo, o serviço </a:t>
            </a:r>
            <a:r>
              <a:rPr b="1" i="0" lang="pt-BR" sz="1600" u="none" cap="none" strike="noStrike">
                <a:solidFill>
                  <a:schemeClr val="dk1"/>
                </a:solidFill>
                <a:latin typeface="Arial"/>
                <a:ea typeface="Arial"/>
                <a:cs typeface="Arial"/>
                <a:sym typeface="Arial"/>
              </a:rPr>
              <a:t>EC2</a:t>
            </a:r>
            <a:r>
              <a:rPr b="0" i="0" lang="pt-BR" sz="1600" u="none" cap="none" strike="noStrike">
                <a:solidFill>
                  <a:schemeClr val="dk1"/>
                </a:solidFill>
                <a:latin typeface="Arial"/>
                <a:ea typeface="Arial"/>
                <a:cs typeface="Arial"/>
                <a:sym typeface="Arial"/>
              </a:rPr>
              <a:t> aparece na categoria </a:t>
            </a:r>
            <a:r>
              <a:rPr b="1" i="0" lang="pt-BR" sz="1600" u="none" cap="none" strike="noStrike">
                <a:solidFill>
                  <a:schemeClr val="dk1"/>
                </a:solidFill>
                <a:latin typeface="Arial"/>
                <a:ea typeface="Arial"/>
                <a:cs typeface="Arial"/>
                <a:sym typeface="Arial"/>
              </a:rPr>
              <a:t>Compute service (Serviço de computação</a:t>
            </a:r>
            <a:r>
              <a:rPr b="0" i="0" lang="pt-BR" sz="1600" u="none" cap="none" strike="noStrike">
                <a:solidFill>
                  <a:schemeClr val="dk1"/>
                </a:solidFill>
                <a:latin typeface="Arial"/>
                <a:ea typeface="Arial"/>
                <a:cs typeface="Arial"/>
                <a:sym typeface="Arial"/>
              </a:rPr>
              <a:t> ).</a:t>
            </a:r>
            <a:endParaRPr/>
          </a:p>
          <a:p>
            <a:pPr indent="0" lvl="1" marL="457200" marR="0" rtl="0" algn="l">
              <a:lnSpc>
                <a:spcPct val="95000"/>
              </a:lnSpc>
              <a:spcBef>
                <a:spcPts val="500"/>
              </a:spcBef>
              <a:spcAft>
                <a:spcPts val="0"/>
              </a:spcAft>
              <a:buClr>
                <a:schemeClr val="accent6"/>
              </a:buClr>
              <a:buSzPts val="1600"/>
              <a:buFont typeface="Arial"/>
              <a:buNone/>
            </a:pPr>
            <a:r>
              <a:rPr b="0" i="0" lang="pt-BR" sz="1600" u="none" cap="none" strike="noStrike">
                <a:solidFill>
                  <a:schemeClr val="accent6"/>
                </a:solidFill>
                <a:latin typeface="Arial"/>
                <a:ea typeface="Arial"/>
                <a:cs typeface="Arial"/>
                <a:sym typeface="Arial"/>
              </a:rPr>
              <a:t>	      Pergunta nº 1</a:t>
            </a:r>
            <a:r>
              <a:rPr b="0" i="0" lang="pt-BR" sz="1600" u="none" cap="none" strike="noStrike">
                <a:solidFill>
                  <a:schemeClr val="dk1"/>
                </a:solidFill>
                <a:latin typeface="Arial"/>
                <a:ea typeface="Arial"/>
                <a:cs typeface="Arial"/>
                <a:sym typeface="Arial"/>
              </a:rPr>
              <a:t>: Em qual categoria de serviço o serviço </a:t>
            </a:r>
            <a:r>
              <a:rPr b="1" i="0" lang="pt-BR" sz="1600" u="none" cap="none" strike="noStrike">
                <a:solidFill>
                  <a:schemeClr val="dk1"/>
                </a:solidFill>
                <a:latin typeface="Arial"/>
                <a:ea typeface="Arial"/>
                <a:cs typeface="Arial"/>
                <a:sym typeface="Arial"/>
              </a:rPr>
              <a:t>IAM </a:t>
            </a:r>
            <a:r>
              <a:rPr b="0" i="0" lang="pt-BR" sz="1600" u="none" cap="none" strike="noStrike">
                <a:solidFill>
                  <a:schemeClr val="dk1"/>
                </a:solidFill>
                <a:latin typeface="Arial"/>
                <a:ea typeface="Arial"/>
                <a:cs typeface="Arial"/>
                <a:sym typeface="Arial"/>
              </a:rPr>
              <a:t>aparece? </a:t>
            </a:r>
            <a:endParaRPr/>
          </a:p>
          <a:p>
            <a:pPr indent="0" lvl="1" marL="457200" marR="0" rtl="0" algn="l">
              <a:lnSpc>
                <a:spcPct val="95000"/>
              </a:lnSpc>
              <a:spcBef>
                <a:spcPts val="500"/>
              </a:spcBef>
              <a:spcAft>
                <a:spcPts val="0"/>
              </a:spcAft>
              <a:buClr>
                <a:schemeClr val="accent6"/>
              </a:buClr>
              <a:buSzPts val="1600"/>
              <a:buFont typeface="Arial"/>
              <a:buNone/>
            </a:pPr>
            <a:r>
              <a:rPr b="0" i="0" lang="pt-BR" sz="1600" u="none" cap="none" strike="noStrike">
                <a:solidFill>
                  <a:schemeClr val="accent6"/>
                </a:solidFill>
                <a:latin typeface="Arial"/>
                <a:ea typeface="Arial"/>
                <a:cs typeface="Arial"/>
                <a:sym typeface="Arial"/>
              </a:rPr>
              <a:t>	      Pergunta nº 2</a:t>
            </a:r>
            <a:r>
              <a:rPr b="0" i="0" lang="pt-BR" sz="1600" u="none" cap="none" strike="noStrike">
                <a:solidFill>
                  <a:schemeClr val="dk1"/>
                </a:solidFill>
                <a:latin typeface="Arial"/>
                <a:ea typeface="Arial"/>
                <a:cs typeface="Arial"/>
                <a:sym typeface="Arial"/>
              </a:rPr>
              <a:t>: Em qual categoria de serviço o serviço </a:t>
            </a:r>
            <a:r>
              <a:rPr b="1" i="0" lang="pt-BR" sz="1600" u="none" cap="none" strike="noStrike">
                <a:solidFill>
                  <a:schemeClr val="dk1"/>
                </a:solidFill>
                <a:latin typeface="Arial"/>
                <a:ea typeface="Arial"/>
                <a:cs typeface="Arial"/>
                <a:sym typeface="Arial"/>
              </a:rPr>
              <a:t>Amazon</a:t>
            </a:r>
            <a:r>
              <a:rPr b="0" i="0" lang="pt-BR" sz="1600" u="none" cap="none" strike="noStrike">
                <a:solidFill>
                  <a:schemeClr val="dk1"/>
                </a:solidFill>
                <a:latin typeface="Arial"/>
                <a:ea typeface="Arial"/>
                <a:cs typeface="Arial"/>
                <a:sym typeface="Arial"/>
              </a:rPr>
              <a:t> </a:t>
            </a:r>
            <a:r>
              <a:rPr b="1" i="0" lang="pt-BR" sz="1600" u="none" cap="none" strike="noStrike">
                <a:solidFill>
                  <a:schemeClr val="dk1"/>
                </a:solidFill>
                <a:latin typeface="Arial"/>
                <a:ea typeface="Arial"/>
                <a:cs typeface="Arial"/>
                <a:sym typeface="Arial"/>
              </a:rPr>
              <a:t>VPC</a:t>
            </a:r>
            <a:r>
              <a:rPr b="0" i="0" lang="pt-BR" sz="1600" u="none" cap="none" strike="noStrike">
                <a:solidFill>
                  <a:schemeClr val="dk1"/>
                </a:solidFill>
                <a:latin typeface="Arial"/>
                <a:ea typeface="Arial"/>
                <a:cs typeface="Arial"/>
                <a:sym typeface="Arial"/>
              </a:rPr>
              <a:t> aparece?</a:t>
            </a:r>
            <a:endParaRPr/>
          </a:p>
          <a:p>
            <a:pPr indent="-514350" lvl="1" marL="971550" marR="0" rtl="0" algn="l">
              <a:lnSpc>
                <a:spcPct val="95000"/>
              </a:lnSpc>
              <a:spcBef>
                <a:spcPts val="500"/>
              </a:spcBef>
              <a:spcAft>
                <a:spcPts val="0"/>
              </a:spcAft>
              <a:buClr>
                <a:schemeClr val="dk1"/>
              </a:buClr>
              <a:buSzPts val="1600"/>
              <a:buFont typeface="Arial"/>
              <a:buAutoNum type="alphaUcPeriod" startAt="3"/>
            </a:pPr>
            <a:r>
              <a:rPr b="0" i="0" lang="pt-BR" sz="1600" u="none" cap="none" strike="noStrike">
                <a:solidFill>
                  <a:schemeClr val="dk1"/>
                </a:solidFill>
                <a:latin typeface="Arial"/>
                <a:ea typeface="Arial"/>
                <a:cs typeface="Arial"/>
                <a:sym typeface="Arial"/>
              </a:rPr>
              <a:t>Clique no serviço </a:t>
            </a:r>
            <a:r>
              <a:rPr b="1" i="0" lang="pt-BR" sz="1600" u="none" cap="none" strike="noStrike">
                <a:solidFill>
                  <a:schemeClr val="dk1"/>
                </a:solidFill>
                <a:latin typeface="Arial"/>
                <a:ea typeface="Arial"/>
                <a:cs typeface="Arial"/>
                <a:sym typeface="Arial"/>
              </a:rPr>
              <a:t>Amazon</a:t>
            </a:r>
            <a:r>
              <a:rPr b="0" i="0" lang="pt-BR" sz="1600" u="none" cap="none" strike="noStrike">
                <a:solidFill>
                  <a:schemeClr val="dk1"/>
                </a:solidFill>
                <a:latin typeface="Arial"/>
                <a:ea typeface="Arial"/>
                <a:cs typeface="Arial"/>
                <a:sym typeface="Arial"/>
              </a:rPr>
              <a:t> </a:t>
            </a:r>
            <a:r>
              <a:rPr b="1" i="0" lang="pt-BR" sz="1600" u="none" cap="none" strike="noStrike">
                <a:solidFill>
                  <a:schemeClr val="dk1"/>
                </a:solidFill>
                <a:latin typeface="Arial"/>
                <a:ea typeface="Arial"/>
                <a:cs typeface="Arial"/>
                <a:sym typeface="Arial"/>
              </a:rPr>
              <a:t>VPC</a:t>
            </a:r>
            <a:r>
              <a:rPr b="0" i="0" lang="pt-BR" sz="1600" u="none" cap="none" strike="noStrike">
                <a:solidFill>
                  <a:schemeClr val="dk1"/>
                </a:solidFill>
                <a:latin typeface="Arial"/>
                <a:ea typeface="Arial"/>
                <a:cs typeface="Arial"/>
                <a:sym typeface="Arial"/>
              </a:rPr>
              <a:t> . Observe que o menu suspenso no canto superior direito exibe uma região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da AWS (por exemplo, ele pode exibir o </a:t>
            </a:r>
            <a:r>
              <a:rPr b="0" i="1" lang="pt-BR" sz="1600" u="none" cap="none" strike="noStrike">
                <a:solidFill>
                  <a:schemeClr val="dk1"/>
                </a:solidFill>
                <a:latin typeface="Arial"/>
                <a:ea typeface="Arial"/>
                <a:cs typeface="Arial"/>
                <a:sym typeface="Arial"/>
              </a:rPr>
              <a:t>Norte da Virgínia</a:t>
            </a:r>
            <a:r>
              <a:rPr b="0" i="0" lang="pt-BR" sz="1600" u="none" cap="none" strike="noStrike">
                <a:solidFill>
                  <a:schemeClr val="dk1"/>
                </a:solidFill>
                <a:latin typeface="Arial"/>
                <a:ea typeface="Arial"/>
                <a:cs typeface="Arial"/>
                <a:sym typeface="Arial"/>
              </a:rPr>
              <a:t>). </a:t>
            </a:r>
            <a:endParaRPr/>
          </a:p>
          <a:p>
            <a:pPr indent="-514350" lvl="1" marL="971550" marR="0" rtl="0" algn="l">
              <a:lnSpc>
                <a:spcPct val="95000"/>
              </a:lnSpc>
              <a:spcBef>
                <a:spcPts val="500"/>
              </a:spcBef>
              <a:spcAft>
                <a:spcPts val="0"/>
              </a:spcAft>
              <a:buClr>
                <a:schemeClr val="dk1"/>
              </a:buClr>
              <a:buSzPts val="1600"/>
              <a:buFont typeface="Arial"/>
              <a:buAutoNum type="alphaUcPeriod" startAt="3"/>
            </a:pPr>
            <a:r>
              <a:rPr b="0" i="0" lang="pt-BR" sz="1600" u="none" cap="none" strike="noStrike">
                <a:solidFill>
                  <a:schemeClr val="dk1"/>
                </a:solidFill>
                <a:latin typeface="Arial"/>
                <a:ea typeface="Arial"/>
                <a:cs typeface="Arial"/>
                <a:sym typeface="Arial"/>
              </a:rPr>
              <a:t>Clique no menu Region (Região) e alterne para uma região diferente. Por exemplo, escolha </a:t>
            </a:r>
            <a:r>
              <a:rPr b="1" i="0" lang="pt-BR" sz="1600" u="none" cap="none" strike="noStrike">
                <a:solidFill>
                  <a:schemeClr val="dk1"/>
                </a:solidFill>
                <a:latin typeface="Arial"/>
                <a:ea typeface="Arial"/>
                <a:cs typeface="Arial"/>
                <a:sym typeface="Arial"/>
              </a:rPr>
              <a:t>EU (London)</a:t>
            </a:r>
            <a:r>
              <a:rPr b="0" i="0" lang="pt-BR" sz="1600" u="none" cap="none" strike="noStrike">
                <a:solidFill>
                  <a:schemeClr val="dk1"/>
                </a:solidFill>
                <a:latin typeface="Arial"/>
                <a:ea typeface="Arial"/>
                <a:cs typeface="Arial"/>
                <a:sym typeface="Arial"/>
              </a:rPr>
              <a:t>.</a:t>
            </a:r>
            <a:endParaRPr/>
          </a:p>
          <a:p>
            <a:pPr indent="-514350" lvl="1" marL="971550" marR="0" rtl="0" algn="l">
              <a:lnSpc>
                <a:spcPct val="95000"/>
              </a:lnSpc>
              <a:spcBef>
                <a:spcPts val="500"/>
              </a:spcBef>
              <a:spcAft>
                <a:spcPts val="0"/>
              </a:spcAft>
              <a:buClr>
                <a:schemeClr val="dk1"/>
              </a:buClr>
              <a:buSzPts val="1600"/>
              <a:buFont typeface="Arial"/>
              <a:buAutoNum type="alphaUcPeriod" startAt="3"/>
            </a:pPr>
            <a:r>
              <a:rPr b="0" i="0" lang="pt-BR" sz="1600" u="none" cap="none" strike="noStrike">
                <a:solidFill>
                  <a:schemeClr val="dk1"/>
                </a:solidFill>
                <a:latin typeface="Arial"/>
                <a:ea typeface="Arial"/>
                <a:cs typeface="Arial"/>
                <a:sym typeface="Arial"/>
              </a:rPr>
              <a:t>Clique em </a:t>
            </a:r>
            <a:r>
              <a:rPr b="1" i="0" lang="pt-BR" sz="1600" u="none" cap="none" strike="noStrike">
                <a:solidFill>
                  <a:schemeClr val="dk1"/>
                </a:solidFill>
                <a:latin typeface="Arial"/>
                <a:ea typeface="Arial"/>
                <a:cs typeface="Arial"/>
                <a:sym typeface="Arial"/>
              </a:rPr>
              <a:t>Subnets</a:t>
            </a:r>
            <a:r>
              <a:rPr b="0" i="0" lang="pt-BR" sz="1600" u="none" cap="none" strike="noStrike">
                <a:solidFill>
                  <a:schemeClr val="dk1"/>
                </a:solidFill>
                <a:latin typeface="Arial"/>
                <a:ea typeface="Arial"/>
                <a:cs typeface="Arial"/>
                <a:sym typeface="Arial"/>
              </a:rPr>
              <a:t> (no lado esquerdo da tela). A região tem três sub-redes. Clique na caixa ao lado de uma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das sub-redes. Observe que a metade inferior da tela agora exibe detalhes sobre essa sub-rede. </a:t>
            </a:r>
            <a:endParaRPr/>
          </a:p>
          <a:p>
            <a:pPr indent="0" lvl="1" marL="457200" marR="0" rtl="0" algn="l">
              <a:lnSpc>
                <a:spcPct val="95000"/>
              </a:lnSpc>
              <a:spcBef>
                <a:spcPts val="500"/>
              </a:spcBef>
              <a:spcAft>
                <a:spcPts val="0"/>
              </a:spcAft>
              <a:buClr>
                <a:schemeClr val="accent6"/>
              </a:buClr>
              <a:buSzPts val="1600"/>
              <a:buFont typeface="Arial"/>
              <a:buNone/>
            </a:pPr>
            <a:r>
              <a:rPr b="0" i="0" lang="pt-BR" sz="1600" u="none" cap="none" strike="noStrike">
                <a:solidFill>
                  <a:schemeClr val="accent6"/>
                </a:solidFill>
                <a:latin typeface="Arial"/>
                <a:ea typeface="Arial"/>
                <a:cs typeface="Arial"/>
                <a:sym typeface="Arial"/>
              </a:rPr>
              <a:t>	     Pergunta nº 3</a:t>
            </a:r>
            <a:r>
              <a:rPr b="0" i="0" lang="pt-BR" sz="1600" u="none" cap="none" strike="noStrike">
                <a:solidFill>
                  <a:schemeClr val="dk1"/>
                </a:solidFill>
                <a:latin typeface="Arial"/>
                <a:ea typeface="Arial"/>
                <a:cs typeface="Arial"/>
                <a:sym typeface="Arial"/>
              </a:rPr>
              <a:t>: A sub-rede selecionada existe no nível da região ou no nível da zona de disponibilidade?</a:t>
            </a:r>
            <a:endParaRPr/>
          </a:p>
          <a:p>
            <a:pPr indent="-514350" lvl="1" marL="971550" marR="0" rtl="0" algn="l">
              <a:lnSpc>
                <a:spcPct val="95000"/>
              </a:lnSpc>
              <a:spcBef>
                <a:spcPts val="500"/>
              </a:spcBef>
              <a:spcAft>
                <a:spcPts val="0"/>
              </a:spcAft>
              <a:buClr>
                <a:schemeClr val="dk1"/>
              </a:buClr>
              <a:buSzPts val="1600"/>
              <a:buFont typeface="Arial"/>
              <a:buAutoNum type="alphaUcPeriod" startAt="6"/>
            </a:pPr>
            <a:r>
              <a:rPr b="0" i="0" lang="pt-BR" sz="1600" u="none" cap="none" strike="noStrike">
                <a:solidFill>
                  <a:schemeClr val="dk1"/>
                </a:solidFill>
                <a:latin typeface="Arial"/>
                <a:ea typeface="Arial"/>
                <a:cs typeface="Arial"/>
                <a:sym typeface="Arial"/>
              </a:rPr>
              <a:t>Clique em </a:t>
            </a:r>
            <a:r>
              <a:rPr b="1" i="0" lang="pt-BR" sz="1600" u="none" cap="none" strike="noStrike">
                <a:solidFill>
                  <a:schemeClr val="dk1"/>
                </a:solidFill>
                <a:latin typeface="Arial"/>
                <a:ea typeface="Arial"/>
                <a:cs typeface="Arial"/>
                <a:sym typeface="Arial"/>
              </a:rPr>
              <a:t>Your VPCs</a:t>
            </a:r>
            <a:r>
              <a:rPr b="0" i="0" lang="pt-BR" sz="1600" u="none" cap="none" strike="noStrike">
                <a:solidFill>
                  <a:schemeClr val="dk1"/>
                </a:solidFill>
                <a:latin typeface="Arial"/>
                <a:ea typeface="Arial"/>
                <a:cs typeface="Arial"/>
                <a:sym typeface="Arial"/>
              </a:rPr>
              <a:t>. Uma VPC existente já está selecionada. </a:t>
            </a:r>
            <a:endParaRPr/>
          </a:p>
          <a:p>
            <a:pPr indent="0" lvl="1" marL="457200" marR="0" rtl="0" algn="l">
              <a:lnSpc>
                <a:spcPct val="95000"/>
              </a:lnSpc>
              <a:spcBef>
                <a:spcPts val="500"/>
              </a:spcBef>
              <a:spcAft>
                <a:spcPts val="0"/>
              </a:spcAft>
              <a:buClr>
                <a:schemeClr val="accent6"/>
              </a:buClr>
              <a:buSzPts val="1600"/>
              <a:buFont typeface="Arial"/>
              <a:buNone/>
            </a:pPr>
            <a:r>
              <a:rPr b="0" i="0" lang="pt-BR" sz="1600" u="none" cap="none" strike="noStrike">
                <a:solidFill>
                  <a:schemeClr val="accent6"/>
                </a:solidFill>
                <a:latin typeface="Arial"/>
                <a:ea typeface="Arial"/>
                <a:cs typeface="Arial"/>
                <a:sym typeface="Arial"/>
              </a:rPr>
              <a:t>	     Pergunta nº 4</a:t>
            </a:r>
            <a:r>
              <a:rPr b="0" i="0" lang="pt-BR" sz="1600" u="none" cap="none" strike="noStrike">
                <a:solidFill>
                  <a:schemeClr val="dk1"/>
                </a:solidFill>
                <a:latin typeface="Arial"/>
                <a:ea typeface="Arial"/>
                <a:cs typeface="Arial"/>
                <a:sym typeface="Arial"/>
              </a:rPr>
              <a:t>: A VPC existe no nível da região ou no nível da zona de disponibilidade?</a:t>
            </a:r>
            <a:endParaRPr b="0" i="0" sz="1600" u="none" cap="none" strike="noStrike">
              <a:solidFill>
                <a:schemeClr val="dk2"/>
              </a:solidFill>
              <a:latin typeface="Arial"/>
              <a:ea typeface="Arial"/>
              <a:cs typeface="Arial"/>
              <a:sym typeface="Arial"/>
            </a:endParaRPr>
          </a:p>
          <a:p>
            <a:pPr indent="-746125" lvl="1" marL="1203325" marR="0" rtl="0" algn="l">
              <a:lnSpc>
                <a:spcPct val="95000"/>
              </a:lnSpc>
              <a:spcBef>
                <a:spcPts val="500"/>
              </a:spcBef>
              <a:spcAft>
                <a:spcPts val="0"/>
              </a:spcAft>
              <a:buClr>
                <a:schemeClr val="accent6"/>
              </a:buClr>
              <a:buSzPts val="1600"/>
              <a:buFont typeface="Arial"/>
              <a:buNone/>
            </a:pPr>
            <a:r>
              <a:rPr b="0" i="0" lang="pt-BR" sz="1600" u="none" cap="none" strike="noStrike">
                <a:solidFill>
                  <a:schemeClr val="accent6"/>
                </a:solidFill>
                <a:latin typeface="Arial"/>
                <a:ea typeface="Arial"/>
                <a:cs typeface="Arial"/>
                <a:sym typeface="Arial"/>
              </a:rPr>
              <a:t>	Pergunta nº 5</a:t>
            </a:r>
            <a:r>
              <a:rPr b="0" i="0" lang="pt-BR" sz="1600" u="none" cap="none" strike="noStrike">
                <a:solidFill>
                  <a:schemeClr val="dk1"/>
                </a:solidFill>
                <a:latin typeface="Arial"/>
                <a:ea typeface="Arial"/>
                <a:cs typeface="Arial"/>
                <a:sym typeface="Arial"/>
              </a:rPr>
              <a:t>: Quais serviços são globais em vez de regionais? Verifique o Amazon EC2, </a:t>
            </a:r>
            <a:br>
              <a:rPr b="0" i="0" lang="pt-BR" sz="1600" u="none" cap="none" strike="noStrike">
                <a:solidFill>
                  <a:schemeClr val="dk1"/>
                </a:solidFill>
                <a:latin typeface="Arial"/>
                <a:ea typeface="Arial"/>
                <a:cs typeface="Arial"/>
                <a:sym typeface="Arial"/>
              </a:rPr>
            </a:br>
            <a:r>
              <a:rPr b="0" i="0" lang="pt-BR" sz="1600" u="none" cap="none" strike="noStrike">
                <a:solidFill>
                  <a:schemeClr val="dk1"/>
                </a:solidFill>
                <a:latin typeface="Arial"/>
                <a:ea typeface="Arial"/>
                <a:cs typeface="Arial"/>
                <a:sym typeface="Arial"/>
              </a:rPr>
              <a:t>o IAM, o Lambda e o Route 53. </a:t>
            </a:r>
            <a:endParaRPr/>
          </a:p>
        </p:txBody>
      </p:sp>
      <p:sp>
        <p:nvSpPr>
          <p:cNvPr id="866" name="Google Shape;866;p25"/>
          <p:cNvSpPr txBox="1"/>
          <p:nvPr>
            <p:ph idx="11" type="ftr"/>
          </p:nvPr>
        </p:nvSpPr>
        <p:spPr>
          <a:xfrm>
            <a:off x="419100" y="6356350"/>
            <a:ext cx="4366260" cy="5016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867" name="Google Shape;867;p2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2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Respostas da atividade</a:t>
            </a:r>
            <a:endParaRPr/>
          </a:p>
        </p:txBody>
      </p:sp>
      <p:sp>
        <p:nvSpPr>
          <p:cNvPr id="873" name="Google Shape;873;p26"/>
          <p:cNvSpPr txBox="1"/>
          <p:nvPr>
            <p:ph idx="1" type="body"/>
          </p:nvPr>
        </p:nvSpPr>
        <p:spPr>
          <a:xfrm>
            <a:off x="419100" y="1528175"/>
            <a:ext cx="111252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accent6"/>
              </a:buClr>
              <a:buSzPts val="2000"/>
              <a:buChar char="•"/>
            </a:pPr>
            <a:r>
              <a:rPr lang="pt-BR" sz="2000">
                <a:solidFill>
                  <a:schemeClr val="accent6"/>
                </a:solidFill>
              </a:rPr>
              <a:t>Pergunta nº 1</a:t>
            </a:r>
            <a:r>
              <a:rPr lang="pt-BR" sz="2000"/>
              <a:t>: Em qual categoria de serviço o serviço </a:t>
            </a:r>
            <a:r>
              <a:rPr b="1" lang="pt-BR" sz="2000"/>
              <a:t>IAM </a:t>
            </a:r>
            <a:r>
              <a:rPr lang="pt-BR" sz="2000"/>
              <a:t>aparece? </a:t>
            </a:r>
            <a:endParaRPr/>
          </a:p>
          <a:p>
            <a:pPr indent="-228600" lvl="1" marL="685800" rtl="0" algn="l">
              <a:lnSpc>
                <a:spcPct val="100000"/>
              </a:lnSpc>
              <a:spcBef>
                <a:spcPts val="500"/>
              </a:spcBef>
              <a:spcAft>
                <a:spcPts val="0"/>
              </a:spcAft>
              <a:buClr>
                <a:schemeClr val="dk1"/>
              </a:buClr>
              <a:buSzPts val="1800"/>
              <a:buChar char="•"/>
            </a:pPr>
            <a:r>
              <a:rPr b="1" lang="pt-BR" sz="1800"/>
              <a:t>Resposta</a:t>
            </a:r>
            <a:r>
              <a:rPr lang="pt-BR" sz="1800"/>
              <a:t>: </a:t>
            </a:r>
            <a:r>
              <a:rPr b="1" lang="pt-BR" sz="1800">
                <a:solidFill>
                  <a:schemeClr val="accent5"/>
                </a:solidFill>
              </a:rPr>
              <a:t>Segurança, identidade e conformidade.</a:t>
            </a:r>
            <a:endParaRPr/>
          </a:p>
          <a:p>
            <a:pPr indent="-228600" lvl="0" marL="228600" rtl="0" algn="l">
              <a:lnSpc>
                <a:spcPct val="100000"/>
              </a:lnSpc>
              <a:spcBef>
                <a:spcPts val="1000"/>
              </a:spcBef>
              <a:spcAft>
                <a:spcPts val="0"/>
              </a:spcAft>
              <a:buClr>
                <a:schemeClr val="accent6"/>
              </a:buClr>
              <a:buSzPts val="2000"/>
              <a:buChar char="•"/>
            </a:pPr>
            <a:r>
              <a:rPr lang="pt-BR" sz="2000">
                <a:solidFill>
                  <a:schemeClr val="accent6"/>
                </a:solidFill>
              </a:rPr>
              <a:t>Pergunta nº 2</a:t>
            </a:r>
            <a:r>
              <a:rPr lang="pt-BR" sz="2000"/>
              <a:t>: Em qual categoria de serviço o serviço </a:t>
            </a:r>
            <a:r>
              <a:rPr b="1" lang="pt-BR" sz="2000"/>
              <a:t>Amazon</a:t>
            </a:r>
            <a:r>
              <a:rPr lang="pt-BR" sz="2000"/>
              <a:t> </a:t>
            </a:r>
            <a:r>
              <a:rPr b="1" lang="pt-BR" sz="2000"/>
              <a:t>VPC</a:t>
            </a:r>
            <a:r>
              <a:rPr lang="pt-BR" sz="2000"/>
              <a:t> aparece?</a:t>
            </a:r>
            <a:endParaRPr/>
          </a:p>
          <a:p>
            <a:pPr indent="-228600" lvl="1" marL="685800" rtl="0" algn="l">
              <a:lnSpc>
                <a:spcPct val="100000"/>
              </a:lnSpc>
              <a:spcBef>
                <a:spcPts val="500"/>
              </a:spcBef>
              <a:spcAft>
                <a:spcPts val="0"/>
              </a:spcAft>
              <a:buClr>
                <a:schemeClr val="dk1"/>
              </a:buClr>
              <a:buSzPts val="1800"/>
              <a:buChar char="•"/>
            </a:pPr>
            <a:r>
              <a:rPr b="1" lang="pt-BR" sz="1800"/>
              <a:t>Resposta</a:t>
            </a:r>
            <a:r>
              <a:rPr lang="pt-BR" sz="1800"/>
              <a:t>:</a:t>
            </a:r>
            <a:r>
              <a:rPr b="1" lang="pt-BR" sz="1800">
                <a:solidFill>
                  <a:schemeClr val="accent5"/>
                </a:solidFill>
              </a:rPr>
              <a:t> Redes e entrega de conteúdo</a:t>
            </a:r>
            <a:endParaRPr/>
          </a:p>
          <a:p>
            <a:pPr indent="-228600" lvl="0" marL="228600" rtl="0" algn="l">
              <a:lnSpc>
                <a:spcPct val="100000"/>
              </a:lnSpc>
              <a:spcBef>
                <a:spcPts val="1000"/>
              </a:spcBef>
              <a:spcAft>
                <a:spcPts val="0"/>
              </a:spcAft>
              <a:buClr>
                <a:schemeClr val="accent6"/>
              </a:buClr>
              <a:buSzPts val="2000"/>
              <a:buChar char="•"/>
            </a:pPr>
            <a:r>
              <a:rPr lang="pt-BR" sz="2000">
                <a:solidFill>
                  <a:schemeClr val="accent6"/>
                </a:solidFill>
              </a:rPr>
              <a:t>Pergunta nº 3</a:t>
            </a:r>
            <a:r>
              <a:rPr lang="pt-BR" sz="2000"/>
              <a:t>: A sub-rede selecionada existe no nível da região ou no nível da zona de disponibilidade?</a:t>
            </a:r>
            <a:endParaRPr/>
          </a:p>
          <a:p>
            <a:pPr indent="-228600" lvl="1" marL="685800" rtl="0" algn="l">
              <a:lnSpc>
                <a:spcPct val="100000"/>
              </a:lnSpc>
              <a:spcBef>
                <a:spcPts val="500"/>
              </a:spcBef>
              <a:spcAft>
                <a:spcPts val="0"/>
              </a:spcAft>
              <a:buClr>
                <a:schemeClr val="dk1"/>
              </a:buClr>
              <a:buSzPts val="1800"/>
              <a:buChar char="•"/>
            </a:pPr>
            <a:r>
              <a:rPr b="1" lang="pt-BR" sz="1800"/>
              <a:t>Resposta</a:t>
            </a:r>
            <a:r>
              <a:rPr lang="pt-BR" sz="1800"/>
              <a:t>: as sub-redes existem no </a:t>
            </a:r>
            <a:r>
              <a:rPr b="1" lang="pt-BR" sz="1800">
                <a:solidFill>
                  <a:schemeClr val="accent5"/>
                </a:solidFill>
              </a:rPr>
              <a:t>nível da zona de disponibilidade.</a:t>
            </a:r>
            <a:endParaRPr/>
          </a:p>
          <a:p>
            <a:pPr indent="-228600" lvl="0" marL="228600" rtl="0" algn="l">
              <a:lnSpc>
                <a:spcPct val="100000"/>
              </a:lnSpc>
              <a:spcBef>
                <a:spcPts val="1000"/>
              </a:spcBef>
              <a:spcAft>
                <a:spcPts val="0"/>
              </a:spcAft>
              <a:buClr>
                <a:schemeClr val="accent6"/>
              </a:buClr>
              <a:buSzPts val="2000"/>
              <a:buChar char="•"/>
            </a:pPr>
            <a:r>
              <a:rPr lang="pt-BR" sz="2000">
                <a:solidFill>
                  <a:schemeClr val="accent6"/>
                </a:solidFill>
              </a:rPr>
              <a:t>Pergunta nº 4</a:t>
            </a:r>
            <a:r>
              <a:rPr lang="pt-BR" sz="2000"/>
              <a:t>: A VPC existe no nível da região ou no nível da zona de disponibilidade?</a:t>
            </a:r>
            <a:endParaRPr/>
          </a:p>
          <a:p>
            <a:pPr indent="-228600" lvl="1" marL="685800" rtl="0" algn="l">
              <a:lnSpc>
                <a:spcPct val="100000"/>
              </a:lnSpc>
              <a:spcBef>
                <a:spcPts val="500"/>
              </a:spcBef>
              <a:spcAft>
                <a:spcPts val="0"/>
              </a:spcAft>
              <a:buClr>
                <a:schemeClr val="dk1"/>
              </a:buClr>
              <a:buSzPts val="1800"/>
              <a:buChar char="•"/>
            </a:pPr>
            <a:r>
              <a:rPr b="1" lang="pt-BR" sz="1800"/>
              <a:t>Resposta</a:t>
            </a:r>
            <a:r>
              <a:rPr lang="pt-BR" sz="1800"/>
              <a:t>: as VPCs existem no </a:t>
            </a:r>
            <a:r>
              <a:rPr b="1" lang="pt-BR" sz="1800">
                <a:solidFill>
                  <a:schemeClr val="accent5"/>
                </a:solidFill>
              </a:rPr>
              <a:t>nível da região.</a:t>
            </a:r>
            <a:endParaRPr/>
          </a:p>
          <a:p>
            <a:pPr indent="-228600" lvl="0" marL="228600" rtl="0" algn="l">
              <a:lnSpc>
                <a:spcPct val="100000"/>
              </a:lnSpc>
              <a:spcBef>
                <a:spcPts val="1000"/>
              </a:spcBef>
              <a:spcAft>
                <a:spcPts val="0"/>
              </a:spcAft>
              <a:buClr>
                <a:schemeClr val="accent6"/>
              </a:buClr>
              <a:buSzPts val="2000"/>
              <a:buChar char="•"/>
            </a:pPr>
            <a:r>
              <a:rPr lang="pt-BR" sz="2000">
                <a:solidFill>
                  <a:schemeClr val="accent6"/>
                </a:solidFill>
              </a:rPr>
              <a:t>Pergunta nº 5</a:t>
            </a:r>
            <a:r>
              <a:rPr lang="pt-BR" sz="2000"/>
              <a:t>: Quais dos seguintes serviços são globais em vez de regionais? Verifique o Amazon EC2, o IAM, o Lambda e o Route 53.</a:t>
            </a:r>
            <a:endParaRPr/>
          </a:p>
          <a:p>
            <a:pPr indent="-228600" lvl="1" marL="685800" rtl="0" algn="l">
              <a:lnSpc>
                <a:spcPct val="100000"/>
              </a:lnSpc>
              <a:spcBef>
                <a:spcPts val="500"/>
              </a:spcBef>
              <a:spcAft>
                <a:spcPts val="0"/>
              </a:spcAft>
              <a:buClr>
                <a:schemeClr val="dk1"/>
              </a:buClr>
              <a:buSzPts val="1800"/>
              <a:buChar char="•"/>
            </a:pPr>
            <a:r>
              <a:rPr b="1" lang="pt-BR" sz="1800"/>
              <a:t>Resposta: </a:t>
            </a:r>
            <a:r>
              <a:rPr b="1" lang="pt-BR" sz="1800">
                <a:solidFill>
                  <a:schemeClr val="accent5"/>
                </a:solidFill>
              </a:rPr>
              <a:t>IAM e Route 53 são globais</a:t>
            </a:r>
            <a:r>
              <a:rPr lang="pt-BR" sz="1800"/>
              <a:t>. O Amazon EC2 e o Lambda são regionais.</a:t>
            </a:r>
            <a:endParaRPr/>
          </a:p>
        </p:txBody>
      </p:sp>
      <p:sp>
        <p:nvSpPr>
          <p:cNvPr id="874" name="Google Shape;874;p2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875" name="Google Shape;875;p26"/>
          <p:cNvSpPr txBox="1"/>
          <p:nvPr>
            <p:ph idx="11" type="ftr"/>
          </p:nvPr>
        </p:nvSpPr>
        <p:spPr>
          <a:xfrm>
            <a:off x="419100" y="6356350"/>
            <a:ext cx="4808220" cy="5016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27"/>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t>Conclusão do módulo</a:t>
            </a:r>
            <a:endParaRPr/>
          </a:p>
        </p:txBody>
      </p:sp>
      <p:sp>
        <p:nvSpPr>
          <p:cNvPr id="881" name="Google Shape;881;p27"/>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90000"/>
              </a:lnSpc>
              <a:spcBef>
                <a:spcPts val="0"/>
              </a:spcBef>
              <a:spcAft>
                <a:spcPts val="0"/>
              </a:spcAft>
              <a:buClr>
                <a:srgbClr val="36C2B4"/>
              </a:buClr>
              <a:buSzPct val="100000"/>
              <a:buNone/>
            </a:pPr>
            <a:r>
              <a:rPr lang="pt-BR"/>
              <a:t>Módulo 3: Visão geral da infraestrutura global da AWS</a:t>
            </a:r>
            <a:endParaRPr/>
          </a:p>
        </p:txBody>
      </p:sp>
      <p:sp>
        <p:nvSpPr>
          <p:cNvPr id="882" name="Google Shape;882;p27"/>
          <p:cNvSpPr txBox="1"/>
          <p:nvPr>
            <p:ph idx="11" type="ftr"/>
          </p:nvPr>
        </p:nvSpPr>
        <p:spPr>
          <a:xfrm>
            <a:off x="419100" y="6356350"/>
            <a:ext cx="470154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Resumo do módulo                                                     </a:t>
            </a:r>
            <a:endParaRPr/>
          </a:p>
        </p:txBody>
      </p:sp>
      <p:sp>
        <p:nvSpPr>
          <p:cNvPr id="888" name="Google Shape;888;p2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pt-BR" sz="3200"/>
              <a:t>Resumindo, neste módulo você aprendeu a:</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pt-BR"/>
              <a:t>Identificar a diferença entre regiões, zonas de disponibilidade </a:t>
            </a:r>
            <a:br>
              <a:rPr lang="pt-BR"/>
            </a:br>
            <a:r>
              <a:rPr lang="pt-BR"/>
              <a:t>e pontos de presença da AWS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pt-BR"/>
              <a:t>Identificar categorias de serviços e serviços da AWS</a:t>
            </a:r>
            <a:endParaRPr/>
          </a:p>
          <a:p>
            <a:pPr indent="0" lvl="0" marL="0" rtl="0" algn="l">
              <a:lnSpc>
                <a:spcPct val="90000"/>
              </a:lnSpc>
              <a:spcBef>
                <a:spcPts val="1000"/>
              </a:spcBef>
              <a:spcAft>
                <a:spcPts val="0"/>
              </a:spcAft>
              <a:buClr>
                <a:schemeClr val="dk1"/>
              </a:buClr>
              <a:buSzPts val="2800"/>
              <a:buNone/>
            </a:pPr>
            <a:r>
              <a:t/>
            </a:r>
            <a:endParaRPr/>
          </a:p>
        </p:txBody>
      </p:sp>
      <p:sp>
        <p:nvSpPr>
          <p:cNvPr id="889" name="Google Shape;889;p2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890" name="Google Shape;890;p28"/>
          <p:cNvSpPr txBox="1"/>
          <p:nvPr>
            <p:ph idx="11" type="ftr"/>
          </p:nvPr>
        </p:nvSpPr>
        <p:spPr>
          <a:xfrm>
            <a:off x="419100" y="6356350"/>
            <a:ext cx="45339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2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Conclua o teste de conhecimento</a:t>
            </a:r>
            <a:endParaRPr/>
          </a:p>
        </p:txBody>
      </p:sp>
      <p:pic>
        <p:nvPicPr>
          <p:cNvPr id="896" name="Google Shape;896;p29"/>
          <p:cNvPicPr preferRelativeResize="0"/>
          <p:nvPr/>
        </p:nvPicPr>
        <p:blipFill rotWithShape="1">
          <a:blip r:embed="rId3">
            <a:alphaModFix/>
          </a:blip>
          <a:srcRect b="0" l="0" r="0" t="0"/>
          <a:stretch/>
        </p:blipFill>
        <p:spPr>
          <a:xfrm>
            <a:off x="2588755" y="1564105"/>
            <a:ext cx="6864617" cy="4576411"/>
          </a:xfrm>
          <a:prstGeom prst="rect">
            <a:avLst/>
          </a:prstGeom>
          <a:noFill/>
          <a:ln cap="flat" cmpd="sng" w="9525">
            <a:solidFill>
              <a:schemeClr val="accent1"/>
            </a:solidFill>
            <a:prstDash val="solid"/>
            <a:round/>
            <a:headEnd len="sm" w="sm" type="none"/>
            <a:tailEnd len="sm" w="sm" type="none"/>
          </a:ln>
        </p:spPr>
      </p:pic>
      <p:sp>
        <p:nvSpPr>
          <p:cNvPr id="897" name="Google Shape;897;p29"/>
          <p:cNvSpPr txBox="1"/>
          <p:nvPr>
            <p:ph idx="11" type="ftr"/>
          </p:nvPr>
        </p:nvSpPr>
        <p:spPr>
          <a:xfrm>
            <a:off x="419100" y="6356350"/>
            <a:ext cx="473202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898" name="Google Shape;898;p2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Objetivos do módulo</a:t>
            </a:r>
            <a:endParaRPr/>
          </a:p>
        </p:txBody>
      </p:sp>
      <p:sp>
        <p:nvSpPr>
          <p:cNvPr id="228" name="Google Shape;228;p3"/>
          <p:cNvSpPr txBox="1"/>
          <p:nvPr>
            <p:ph idx="1" type="body"/>
          </p:nvPr>
        </p:nvSpPr>
        <p:spPr>
          <a:xfrm>
            <a:off x="419100" y="1528175"/>
            <a:ext cx="107823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pt-BR" sz="3200"/>
              <a:t>Depois de concluir este módulo, você deverá ser capaz de: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pt-BR"/>
              <a:t>Identificar a diferença entre regiões, zonas de disponibilidade e pontos de presença da AWS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pt-BR"/>
              <a:t>Identificar categorias de serviços e serviços da AWS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29" name="Google Shape;229;p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30" name="Google Shape;230;p3"/>
          <p:cNvSpPr txBox="1"/>
          <p:nvPr>
            <p:ph idx="11" type="ftr"/>
          </p:nvPr>
        </p:nvSpPr>
        <p:spPr>
          <a:xfrm>
            <a:off x="419100" y="6356350"/>
            <a:ext cx="439674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3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Exemplo de pergunta do exame</a:t>
            </a:r>
            <a:endParaRPr/>
          </a:p>
        </p:txBody>
      </p:sp>
      <p:sp>
        <p:nvSpPr>
          <p:cNvPr id="905" name="Google Shape;905;p30"/>
          <p:cNvSpPr txBox="1"/>
          <p:nvPr>
            <p:ph idx="1" type="body"/>
          </p:nvPr>
        </p:nvSpPr>
        <p:spPr>
          <a:xfrm>
            <a:off x="419100" y="1528175"/>
            <a:ext cx="11595100" cy="464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pt-BR"/>
              <a:t>Qual componente da infraestrutura global da AWS o Amazon CloudFront usa para garantir a entrega de baixa latência ?</a:t>
            </a:r>
            <a:endParaRPr/>
          </a:p>
          <a:p>
            <a:pPr indent="-50800" lvl="0" marL="228600" rtl="0" algn="l">
              <a:lnSpc>
                <a:spcPct val="100000"/>
              </a:lnSpc>
              <a:spcBef>
                <a:spcPts val="1000"/>
              </a:spcBef>
              <a:spcAft>
                <a:spcPts val="0"/>
              </a:spcAft>
              <a:buClr>
                <a:schemeClr val="dk1"/>
              </a:buClr>
              <a:buSzPts val="2800"/>
              <a:buNone/>
            </a:pPr>
            <a:r>
              <a:t/>
            </a:r>
            <a:endParaRPr/>
          </a:p>
          <a:p>
            <a:pPr indent="-457200" lvl="0" marL="457200" rtl="0" algn="l">
              <a:lnSpc>
                <a:spcPct val="100000"/>
              </a:lnSpc>
              <a:spcBef>
                <a:spcPts val="1000"/>
              </a:spcBef>
              <a:spcAft>
                <a:spcPts val="0"/>
              </a:spcAft>
              <a:buClr>
                <a:schemeClr val="dk1"/>
              </a:buClr>
              <a:buSzPts val="2800"/>
              <a:buFont typeface="Arial"/>
              <a:buAutoNum type="alphaUcPeriod"/>
            </a:pPr>
            <a:r>
              <a:rPr lang="pt-BR"/>
              <a:t>Regiões da AWS</a:t>
            </a:r>
            <a:endParaRPr/>
          </a:p>
          <a:p>
            <a:pPr indent="-457200" lvl="0" marL="457200" rtl="0" algn="l">
              <a:lnSpc>
                <a:spcPct val="100000"/>
              </a:lnSpc>
              <a:spcBef>
                <a:spcPts val="1000"/>
              </a:spcBef>
              <a:spcAft>
                <a:spcPts val="0"/>
              </a:spcAft>
              <a:buClr>
                <a:schemeClr val="dk1"/>
              </a:buClr>
              <a:buSzPts val="2800"/>
              <a:buFont typeface="Arial"/>
              <a:buAutoNum type="alphaUcPeriod"/>
            </a:pPr>
            <a:r>
              <a:rPr lang="pt-BR"/>
              <a:t>Pontos de presença da AWS</a:t>
            </a:r>
            <a:endParaRPr/>
          </a:p>
          <a:p>
            <a:pPr indent="-457200" lvl="0" marL="457200" rtl="0" algn="l">
              <a:lnSpc>
                <a:spcPct val="100000"/>
              </a:lnSpc>
              <a:spcBef>
                <a:spcPts val="1000"/>
              </a:spcBef>
              <a:spcAft>
                <a:spcPts val="0"/>
              </a:spcAft>
              <a:buClr>
                <a:schemeClr val="dk1"/>
              </a:buClr>
              <a:buSzPts val="2800"/>
              <a:buFont typeface="Arial"/>
              <a:buAutoNum type="alphaUcPeriod"/>
            </a:pPr>
            <a:r>
              <a:rPr lang="pt-BR"/>
              <a:t>Zonas de disponibilidade da AWS</a:t>
            </a:r>
            <a:endParaRPr/>
          </a:p>
          <a:p>
            <a:pPr indent="-457200" lvl="0" marL="457200" rtl="0" algn="l">
              <a:lnSpc>
                <a:spcPct val="100000"/>
              </a:lnSpc>
              <a:spcBef>
                <a:spcPts val="1000"/>
              </a:spcBef>
              <a:spcAft>
                <a:spcPts val="0"/>
              </a:spcAft>
              <a:buClr>
                <a:schemeClr val="dk1"/>
              </a:buClr>
              <a:buSzPts val="2800"/>
              <a:buFont typeface="Arial"/>
              <a:buAutoNum type="alphaUcPeriod"/>
            </a:pPr>
            <a:r>
              <a:rPr lang="pt-BR"/>
              <a:t>Amazon Virtual Private Cloud (Amazon VPC)</a:t>
            </a:r>
            <a:endParaRPr sz="2400"/>
          </a:p>
        </p:txBody>
      </p:sp>
      <p:sp>
        <p:nvSpPr>
          <p:cNvPr descr="box around 'answer B - Maintaining physical hardware'." id="906" name="Google Shape;906;p30"/>
          <p:cNvSpPr/>
          <p:nvPr/>
        </p:nvSpPr>
        <p:spPr>
          <a:xfrm>
            <a:off x="419099" y="3657600"/>
            <a:ext cx="5067301" cy="425557"/>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box around 'AWS's responsibility'." id="907" name="Google Shape;907;p30"/>
          <p:cNvSpPr/>
          <p:nvPr/>
        </p:nvSpPr>
        <p:spPr>
          <a:xfrm>
            <a:off x="1316436" y="1548495"/>
            <a:ext cx="7126524" cy="438845"/>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box around 'AWS shared responsibility model'." id="908" name="Google Shape;908;p30"/>
          <p:cNvSpPr/>
          <p:nvPr/>
        </p:nvSpPr>
        <p:spPr>
          <a:xfrm>
            <a:off x="10129618" y="1548495"/>
            <a:ext cx="1802032" cy="438845"/>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box around 'AWS shared responsibility model'." id="909" name="Google Shape;909;p30"/>
          <p:cNvSpPr/>
          <p:nvPr/>
        </p:nvSpPr>
        <p:spPr>
          <a:xfrm>
            <a:off x="4754880" y="1983136"/>
            <a:ext cx="2903220" cy="48579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0" name="Google Shape;910;p3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911" name="Google Shape;911;p30"/>
          <p:cNvSpPr txBox="1"/>
          <p:nvPr>
            <p:ph idx="11" type="ftr"/>
          </p:nvPr>
        </p:nvSpPr>
        <p:spPr>
          <a:xfrm>
            <a:off x="419100" y="6356350"/>
            <a:ext cx="493014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900" u="none" cap="none" strike="noStrike">
                <a:solidFill>
                  <a:srgbClr val="888888"/>
                </a:solidFill>
                <a:latin typeface="Arial"/>
                <a:ea typeface="Arial"/>
                <a:cs typeface="Arial"/>
                <a:sym typeface="Arial"/>
              </a:rPr>
              <a:t>© 2019 Amazon Web Services, Inc. ou suas afiliadas. Todos os direitos reservados.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3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917" name="Google Shape;917;p31"/>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pt-BR" u="sng">
                <a:solidFill>
                  <a:schemeClr val="accent4"/>
                </a:solidFill>
                <a:hlinkClick r:id="rId3">
                  <a:extLst>
                    <a:ext uri="{A12FA001-AC4F-418D-AE19-62706E023703}">
                      <ahyp:hlinkClr val="tx"/>
                    </a:ext>
                  </a:extLst>
                </a:hlinkClick>
              </a:rPr>
              <a:t>Infraestrutura global da AWS</a:t>
            </a:r>
            <a:endParaRPr u="sng">
              <a:solidFill>
                <a:schemeClr val="accent4"/>
              </a:solidFill>
            </a:endParaRPr>
          </a:p>
          <a:p>
            <a:pPr indent="-228600" lvl="0" marL="228600" rtl="0" algn="l">
              <a:lnSpc>
                <a:spcPct val="150000"/>
              </a:lnSpc>
              <a:spcBef>
                <a:spcPts val="1000"/>
              </a:spcBef>
              <a:spcAft>
                <a:spcPts val="0"/>
              </a:spcAft>
              <a:buClr>
                <a:schemeClr val="dk1"/>
              </a:buClr>
              <a:buSzPts val="2800"/>
              <a:buChar char="•"/>
            </a:pPr>
            <a:r>
              <a:rPr lang="pt-BR" u="sng">
                <a:solidFill>
                  <a:schemeClr val="hlink"/>
                </a:solidFill>
                <a:hlinkClick r:id="rId4"/>
              </a:rPr>
              <a:t>Tabela de regiões da infraestrutura global da AWS</a:t>
            </a:r>
            <a:endParaRPr u="sng">
              <a:solidFill>
                <a:schemeClr val="hlink"/>
              </a:solidFill>
              <a:hlinkClick r:id="rId5"/>
            </a:endParaRPr>
          </a:p>
          <a:p>
            <a:pPr indent="-228600" lvl="0" marL="228600" rtl="0" algn="l">
              <a:lnSpc>
                <a:spcPct val="150000"/>
              </a:lnSpc>
              <a:spcBef>
                <a:spcPts val="1000"/>
              </a:spcBef>
              <a:spcAft>
                <a:spcPts val="0"/>
              </a:spcAft>
              <a:buClr>
                <a:schemeClr val="dk1"/>
              </a:buClr>
              <a:buSzPts val="2800"/>
              <a:buChar char="•"/>
            </a:pPr>
            <a:r>
              <a:rPr lang="pt-BR" u="sng">
                <a:solidFill>
                  <a:schemeClr val="accent4"/>
                </a:solidFill>
                <a:hlinkClick r:id="rId6">
                  <a:extLst>
                    <a:ext uri="{A12FA001-AC4F-418D-AE19-62706E023703}">
                      <ahyp:hlinkClr val="tx"/>
                    </a:ext>
                  </a:extLst>
                </a:hlinkClick>
              </a:rPr>
              <a:t>Produtos da Nuvem AWS</a:t>
            </a:r>
            <a:endParaRPr>
              <a:solidFill>
                <a:schemeClr val="accent4"/>
              </a:solidFill>
            </a:endParaRPr>
          </a:p>
          <a:p>
            <a:pPr indent="0" lvl="0" marL="0" rtl="0" algn="l">
              <a:lnSpc>
                <a:spcPct val="90000"/>
              </a:lnSpc>
              <a:spcBef>
                <a:spcPts val="1000"/>
              </a:spcBef>
              <a:spcAft>
                <a:spcPts val="0"/>
              </a:spcAft>
              <a:buClr>
                <a:schemeClr val="dk1"/>
              </a:buClr>
              <a:buSzPts val="2800"/>
              <a:buNone/>
            </a:pPr>
            <a:br>
              <a:rPr lang="pt-BR"/>
            </a:br>
            <a:endParaRPr>
              <a:latin typeface="Arial"/>
              <a:ea typeface="Arial"/>
              <a:cs typeface="Arial"/>
              <a:sym typeface="Arial"/>
            </a:endParaRPr>
          </a:p>
        </p:txBody>
      </p:sp>
      <p:sp>
        <p:nvSpPr>
          <p:cNvPr id="918" name="Google Shape;918;p3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Recursos adicionais</a:t>
            </a:r>
            <a:endParaRPr/>
          </a:p>
        </p:txBody>
      </p:sp>
      <p:sp>
        <p:nvSpPr>
          <p:cNvPr id="919" name="Google Shape;919;p31"/>
          <p:cNvSpPr txBox="1"/>
          <p:nvPr>
            <p:ph idx="11" type="ftr"/>
          </p:nvPr>
        </p:nvSpPr>
        <p:spPr>
          <a:xfrm>
            <a:off x="419100" y="6356350"/>
            <a:ext cx="459486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3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Arial"/>
              <a:buNone/>
            </a:pPr>
            <a:r>
              <a:rPr lang="pt-BR" sz="5400"/>
              <a:t>Obrigado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sz="4000"/>
              <a:t>Seção 1: Infraestrutura global da AWS</a:t>
            </a:r>
            <a:endParaRPr/>
          </a:p>
        </p:txBody>
      </p:sp>
      <p:sp>
        <p:nvSpPr>
          <p:cNvPr id="236" name="Google Shape;236;p4"/>
          <p:cNvSpPr txBox="1"/>
          <p:nvPr>
            <p:ph idx="1" type="body"/>
          </p:nvPr>
        </p:nvSpPr>
        <p:spPr>
          <a:xfrm>
            <a:off x="419100" y="2554356"/>
            <a:ext cx="1034469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pt-BR"/>
              <a:t>Módulo 3: Visão geral da infraestrutura global da AWS</a:t>
            </a:r>
            <a:endParaRPr/>
          </a:p>
          <a:p>
            <a:pPr indent="0" lvl="0" marL="0" rtl="0" algn="l">
              <a:lnSpc>
                <a:spcPct val="90000"/>
              </a:lnSpc>
              <a:spcBef>
                <a:spcPts val="1000"/>
              </a:spcBef>
              <a:spcAft>
                <a:spcPts val="0"/>
              </a:spcAft>
              <a:buClr>
                <a:srgbClr val="36C2B4"/>
              </a:buClr>
              <a:buSzPts val="2000"/>
              <a:buNone/>
            </a:pPr>
            <a:r>
              <a:t/>
            </a:r>
            <a:endParaRPr/>
          </a:p>
        </p:txBody>
      </p:sp>
      <p:sp>
        <p:nvSpPr>
          <p:cNvPr id="237" name="Google Shape;237;p4"/>
          <p:cNvSpPr txBox="1"/>
          <p:nvPr>
            <p:ph idx="11" type="ftr"/>
          </p:nvPr>
        </p:nvSpPr>
        <p:spPr>
          <a:xfrm>
            <a:off x="419100" y="6356350"/>
            <a:ext cx="457962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Infraestrutura global da AWS</a:t>
            </a:r>
            <a:endParaRPr/>
          </a:p>
        </p:txBody>
      </p:sp>
      <p:sp>
        <p:nvSpPr>
          <p:cNvPr id="243" name="Google Shape;243;p5"/>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600"/>
              <a:buChar char="•"/>
            </a:pPr>
            <a:r>
              <a:rPr lang="pt-BR" sz="1600"/>
              <a:t>A </a:t>
            </a:r>
            <a:r>
              <a:rPr b="1" lang="pt-BR" sz="1600">
                <a:solidFill>
                  <a:schemeClr val="accent5"/>
                </a:solidFill>
              </a:rPr>
              <a:t>infraestrutura global da AWS </a:t>
            </a:r>
            <a:r>
              <a:rPr lang="pt-BR" sz="1600"/>
              <a:t>foi</a:t>
            </a:r>
            <a:r>
              <a:rPr lang="pt-BR" sz="1600">
                <a:solidFill>
                  <a:schemeClr val="accent5"/>
                </a:solidFill>
              </a:rPr>
              <a:t> </a:t>
            </a:r>
            <a:r>
              <a:rPr lang="pt-BR" sz="1600"/>
              <a:t>projetada e criada para oferecer um ambiente de computação em nuvem </a:t>
            </a:r>
            <a:r>
              <a:rPr b="1" lang="pt-BR" sz="1600">
                <a:solidFill>
                  <a:schemeClr val="accent5"/>
                </a:solidFill>
              </a:rPr>
              <a:t>flexível</a:t>
            </a:r>
            <a:r>
              <a:rPr lang="pt-BR" sz="1600"/>
              <a:t>, </a:t>
            </a:r>
            <a:r>
              <a:rPr b="1" lang="pt-BR" sz="1600">
                <a:solidFill>
                  <a:schemeClr val="accent5"/>
                </a:solidFill>
              </a:rPr>
              <a:t>confiável</a:t>
            </a:r>
            <a:r>
              <a:rPr lang="pt-BR" sz="1600"/>
              <a:t>, </a:t>
            </a:r>
            <a:r>
              <a:rPr b="1" lang="pt-BR" sz="1600">
                <a:solidFill>
                  <a:schemeClr val="accent5"/>
                </a:solidFill>
              </a:rPr>
              <a:t>escalável</a:t>
            </a:r>
            <a:r>
              <a:rPr lang="pt-BR" sz="1600"/>
              <a:t>, e </a:t>
            </a:r>
            <a:r>
              <a:rPr b="1" lang="pt-BR" sz="1600">
                <a:solidFill>
                  <a:schemeClr val="accent5"/>
                </a:solidFill>
              </a:rPr>
              <a:t>seguro</a:t>
            </a:r>
            <a:r>
              <a:rPr lang="pt-BR" sz="1600"/>
              <a:t> com </a:t>
            </a:r>
            <a:r>
              <a:rPr b="1" lang="pt-BR" sz="1600">
                <a:solidFill>
                  <a:schemeClr val="accent5"/>
                </a:solidFill>
              </a:rPr>
              <a:t>desempenho de rede global </a:t>
            </a:r>
            <a:r>
              <a:rPr lang="pt-BR" sz="1600"/>
              <a:t>de alta qualidade. </a:t>
            </a:r>
            <a:endParaRPr/>
          </a:p>
          <a:p>
            <a:pPr indent="-228600" lvl="0" marL="228600" rtl="0" algn="l">
              <a:lnSpc>
                <a:spcPct val="90000"/>
              </a:lnSpc>
              <a:spcBef>
                <a:spcPts val="1000"/>
              </a:spcBef>
              <a:spcAft>
                <a:spcPts val="0"/>
              </a:spcAft>
              <a:buClr>
                <a:schemeClr val="dk1"/>
              </a:buClr>
              <a:buSzPts val="1600"/>
              <a:buChar char="•"/>
            </a:pPr>
            <a:r>
              <a:rPr lang="pt-BR" sz="1600"/>
              <a:t>Este mapa de </a:t>
            </a:r>
            <a:r>
              <a:rPr lang="pt-BR" sz="1600" u="sng">
                <a:solidFill>
                  <a:schemeClr val="hlink"/>
                </a:solidFill>
                <a:hlinkClick r:id="rId3"/>
              </a:rPr>
              <a:t>https://infrastructure.aws </a:t>
            </a:r>
            <a:r>
              <a:rPr lang="pt-BR" sz="1600"/>
              <a:t>mostra as </a:t>
            </a:r>
            <a:r>
              <a:rPr b="1" lang="pt-BR" sz="1600">
                <a:solidFill>
                  <a:schemeClr val="accent5"/>
                </a:solidFill>
              </a:rPr>
              <a:t>regiões atuais da AWS</a:t>
            </a:r>
            <a:r>
              <a:rPr lang="pt-BR" sz="1600">
                <a:solidFill>
                  <a:schemeClr val="accent5"/>
                </a:solidFill>
              </a:rPr>
              <a:t> </a:t>
            </a:r>
            <a:r>
              <a:rPr lang="pt-BR" sz="1600"/>
              <a:t>e outras que serão disponibilizados em breve.</a:t>
            </a:r>
            <a:endParaRPr/>
          </a:p>
        </p:txBody>
      </p:sp>
      <p:pic>
        <p:nvPicPr>
          <p:cNvPr descr="The picture shows a map of the world with every region labeled." id="244" name="Google Shape;244;p5"/>
          <p:cNvPicPr preferRelativeResize="0"/>
          <p:nvPr/>
        </p:nvPicPr>
        <p:blipFill rotWithShape="1">
          <a:blip r:embed="rId4">
            <a:alphaModFix/>
          </a:blip>
          <a:srcRect b="7289" l="0" r="0" t="11396"/>
          <a:stretch/>
        </p:blipFill>
        <p:spPr>
          <a:xfrm>
            <a:off x="497360" y="2576269"/>
            <a:ext cx="11197280" cy="3780081"/>
          </a:xfrm>
          <a:prstGeom prst="rect">
            <a:avLst/>
          </a:prstGeom>
          <a:noFill/>
          <a:ln>
            <a:noFill/>
          </a:ln>
        </p:spPr>
      </p:pic>
      <p:sp>
        <p:nvSpPr>
          <p:cNvPr id="245" name="Google Shape;245;p5"/>
          <p:cNvSpPr txBox="1"/>
          <p:nvPr>
            <p:ph idx="11" type="ftr"/>
          </p:nvPr>
        </p:nvSpPr>
        <p:spPr>
          <a:xfrm>
            <a:off x="419100" y="6356350"/>
            <a:ext cx="447294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246" name="Google Shape;246;p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pt-BR" sz="3200"/>
              <a:t>Demonstração com instrutor: detalhes da infraestrutura global da AWS</a:t>
            </a:r>
            <a:endParaRPr/>
          </a:p>
        </p:txBody>
      </p:sp>
      <p:pic>
        <p:nvPicPr>
          <p:cNvPr id="252" name="Google Shape;252;p6"/>
          <p:cNvPicPr preferRelativeResize="0"/>
          <p:nvPr/>
        </p:nvPicPr>
        <p:blipFill rotWithShape="1">
          <a:blip r:embed="rId3">
            <a:alphaModFix/>
          </a:blip>
          <a:srcRect b="0" l="0" r="0" t="0"/>
          <a:stretch/>
        </p:blipFill>
        <p:spPr>
          <a:xfrm>
            <a:off x="5457568" y="1178376"/>
            <a:ext cx="6315332" cy="5073445"/>
          </a:xfrm>
          <a:prstGeom prst="rect">
            <a:avLst/>
          </a:prstGeom>
          <a:noFill/>
          <a:ln>
            <a:noFill/>
          </a:ln>
        </p:spPr>
      </p:pic>
      <p:sp>
        <p:nvSpPr>
          <p:cNvPr id="253" name="Google Shape;253;p6"/>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pt-BR"/>
              <a:t>‹#›</a:t>
            </a:fld>
            <a:endParaRPr/>
          </a:p>
        </p:txBody>
      </p:sp>
      <p:sp>
        <p:nvSpPr>
          <p:cNvPr id="254" name="Google Shape;254;p6"/>
          <p:cNvSpPr txBox="1"/>
          <p:nvPr>
            <p:ph idx="11" type="ftr"/>
          </p:nvPr>
        </p:nvSpPr>
        <p:spPr>
          <a:xfrm>
            <a:off x="6918960" y="6356350"/>
            <a:ext cx="485394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Regiões da AWS</a:t>
            </a:r>
            <a:endParaRPr/>
          </a:p>
        </p:txBody>
      </p:sp>
      <p:sp>
        <p:nvSpPr>
          <p:cNvPr id="260" name="Google Shape;260;p7"/>
          <p:cNvSpPr txBox="1"/>
          <p:nvPr>
            <p:ph idx="1" type="body"/>
          </p:nvPr>
        </p:nvSpPr>
        <p:spPr>
          <a:xfrm>
            <a:off x="419097" y="1528175"/>
            <a:ext cx="7066583" cy="4648788"/>
          </a:xfrm>
          <a:prstGeom prst="rect">
            <a:avLst/>
          </a:prstGeom>
          <a:noFill/>
          <a:ln>
            <a:noFill/>
          </a:ln>
        </p:spPr>
        <p:txBody>
          <a:bodyPr anchorCtr="0" anchor="t" bIns="45700" lIns="91425" spcFirstLastPara="1" rIns="91425" wrap="square" tIns="45700">
            <a:normAutofit lnSpcReduction="10000"/>
          </a:bodyPr>
          <a:lstStyle/>
          <a:p>
            <a:pPr indent="-457200" lvl="0" marL="457200" rtl="0" algn="l">
              <a:lnSpc>
                <a:spcPct val="100000"/>
              </a:lnSpc>
              <a:spcBef>
                <a:spcPts val="0"/>
              </a:spcBef>
              <a:spcAft>
                <a:spcPts val="0"/>
              </a:spcAft>
              <a:buClr>
                <a:schemeClr val="dk1"/>
              </a:buClr>
              <a:buSzPts val="2400"/>
              <a:buChar char="•"/>
            </a:pPr>
            <a:r>
              <a:rPr lang="pt-BR" sz="2400"/>
              <a:t>Uma </a:t>
            </a:r>
            <a:r>
              <a:rPr b="1" lang="pt-BR" sz="2400">
                <a:solidFill>
                  <a:schemeClr val="accent5"/>
                </a:solidFill>
              </a:rPr>
              <a:t>região da AWS </a:t>
            </a:r>
            <a:r>
              <a:rPr lang="pt-BR" sz="2400"/>
              <a:t>é uma área geográfica.</a:t>
            </a:r>
            <a:endParaRPr/>
          </a:p>
          <a:p>
            <a:pPr indent="-457200" lvl="1" marL="914400" rtl="0" algn="l">
              <a:lnSpc>
                <a:spcPct val="100000"/>
              </a:lnSpc>
              <a:spcBef>
                <a:spcPts val="2600"/>
              </a:spcBef>
              <a:spcAft>
                <a:spcPts val="0"/>
              </a:spcAft>
              <a:buClr>
                <a:schemeClr val="accent6"/>
              </a:buClr>
              <a:buSzPts val="2400"/>
              <a:buChar char="•"/>
            </a:pPr>
            <a:r>
              <a:rPr lang="pt-BR">
                <a:solidFill>
                  <a:schemeClr val="accent6"/>
                </a:solidFill>
              </a:rPr>
              <a:t>A replicação de dados </a:t>
            </a:r>
            <a:r>
              <a:rPr lang="pt-BR"/>
              <a:t>entre regiões é controlada por você.</a:t>
            </a:r>
            <a:endParaRPr/>
          </a:p>
          <a:p>
            <a:pPr indent="-457200" lvl="1" marL="914400" rtl="0" algn="l">
              <a:lnSpc>
                <a:spcPct val="100000"/>
              </a:lnSpc>
              <a:spcBef>
                <a:spcPts val="2600"/>
              </a:spcBef>
              <a:spcAft>
                <a:spcPts val="0"/>
              </a:spcAft>
              <a:buClr>
                <a:schemeClr val="accent6"/>
              </a:buClr>
              <a:buSzPts val="2400"/>
              <a:buChar char="•"/>
            </a:pPr>
            <a:r>
              <a:rPr lang="pt-BR">
                <a:solidFill>
                  <a:schemeClr val="accent6"/>
                </a:solidFill>
              </a:rPr>
              <a:t>A comunicação</a:t>
            </a:r>
            <a:r>
              <a:rPr lang="pt-BR"/>
              <a:t> entre regiões usa a infraestrutura de rede backbone da AWS.</a:t>
            </a:r>
            <a:endParaRPr/>
          </a:p>
          <a:p>
            <a:pPr indent="-457200" lvl="0" marL="457200" rtl="0" algn="l">
              <a:lnSpc>
                <a:spcPct val="100000"/>
              </a:lnSpc>
              <a:spcBef>
                <a:spcPts val="2600"/>
              </a:spcBef>
              <a:spcAft>
                <a:spcPts val="0"/>
              </a:spcAft>
              <a:buClr>
                <a:schemeClr val="dk1"/>
              </a:buClr>
              <a:buSzPts val="2400"/>
              <a:buChar char="•"/>
            </a:pPr>
            <a:r>
              <a:rPr lang="pt-BR" sz="2400"/>
              <a:t>Cada região fornece redundância total e conectividade com a rede.</a:t>
            </a:r>
            <a:endParaRPr/>
          </a:p>
          <a:p>
            <a:pPr indent="-457200" lvl="0" marL="457200" rtl="0" algn="l">
              <a:lnSpc>
                <a:spcPct val="100000"/>
              </a:lnSpc>
              <a:spcBef>
                <a:spcPts val="2600"/>
              </a:spcBef>
              <a:spcAft>
                <a:spcPts val="0"/>
              </a:spcAft>
              <a:buClr>
                <a:schemeClr val="dk1"/>
              </a:buClr>
              <a:buSzPts val="2400"/>
              <a:buChar char="•"/>
            </a:pPr>
            <a:r>
              <a:rPr lang="pt-BR" sz="2400"/>
              <a:t>Uma região normalmente consiste em duas ou mais </a:t>
            </a:r>
            <a:r>
              <a:rPr b="1" lang="pt-BR" sz="2400">
                <a:solidFill>
                  <a:schemeClr val="accent5"/>
                </a:solidFill>
              </a:rPr>
              <a:t>zonas de disponibilidade</a:t>
            </a:r>
            <a:r>
              <a:rPr lang="pt-BR" sz="2400"/>
              <a:t>.</a:t>
            </a:r>
            <a:endParaRPr b="1">
              <a:solidFill>
                <a:schemeClr val="accent5"/>
              </a:solidFill>
            </a:endParaRPr>
          </a:p>
          <a:p>
            <a:pPr indent="-390525" lvl="0" marL="457200" rtl="0" algn="l">
              <a:lnSpc>
                <a:spcPct val="100000"/>
              </a:lnSpc>
              <a:spcBef>
                <a:spcPts val="2600"/>
              </a:spcBef>
              <a:spcAft>
                <a:spcPts val="0"/>
              </a:spcAft>
              <a:buClr>
                <a:schemeClr val="dk1"/>
              </a:buClr>
              <a:buSzPts val="1050"/>
              <a:buNone/>
            </a:pPr>
            <a:r>
              <a:t/>
            </a:r>
            <a:endParaRPr sz="1050"/>
          </a:p>
        </p:txBody>
      </p:sp>
      <p:pic>
        <p:nvPicPr>
          <p:cNvPr descr="A snapshot from the infrastructure.aws website which shows a picture of downtown London including the Tower Bridge and the Shard. It notes that there are 3 Availability Zones in the London region." id="261" name="Google Shape;261;p7"/>
          <p:cNvPicPr preferRelativeResize="0"/>
          <p:nvPr/>
        </p:nvPicPr>
        <p:blipFill rotWithShape="1">
          <a:blip r:embed="rId3">
            <a:alphaModFix/>
          </a:blip>
          <a:srcRect b="0" l="0" r="0" t="0"/>
          <a:stretch/>
        </p:blipFill>
        <p:spPr>
          <a:xfrm>
            <a:off x="7741158" y="2433233"/>
            <a:ext cx="4226307" cy="3503387"/>
          </a:xfrm>
          <a:prstGeom prst="rect">
            <a:avLst/>
          </a:prstGeom>
          <a:noFill/>
          <a:ln>
            <a:noFill/>
          </a:ln>
        </p:spPr>
      </p:pic>
      <p:sp>
        <p:nvSpPr>
          <p:cNvPr id="262" name="Google Shape;262;p7"/>
          <p:cNvSpPr txBox="1"/>
          <p:nvPr/>
        </p:nvSpPr>
        <p:spPr>
          <a:xfrm>
            <a:off x="8789288" y="5952887"/>
            <a:ext cx="241444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600" u="none" cap="none" strike="noStrike">
                <a:solidFill>
                  <a:schemeClr val="dk1"/>
                </a:solidFill>
                <a:latin typeface="Arial"/>
                <a:ea typeface="Arial"/>
                <a:cs typeface="Arial"/>
                <a:sym typeface="Arial"/>
              </a:rPr>
              <a:t>Exemplo: região de Londres</a:t>
            </a:r>
            <a:endParaRPr/>
          </a:p>
        </p:txBody>
      </p:sp>
      <p:sp>
        <p:nvSpPr>
          <p:cNvPr id="263" name="Google Shape;263;p7"/>
          <p:cNvSpPr txBox="1"/>
          <p:nvPr>
            <p:ph idx="11" type="ftr"/>
          </p:nvPr>
        </p:nvSpPr>
        <p:spPr>
          <a:xfrm>
            <a:off x="419100" y="6356350"/>
            <a:ext cx="4396740" cy="5016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264" name="Google Shape;264;p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t>Seleção de uma região</a:t>
            </a:r>
            <a:endParaRPr/>
          </a:p>
        </p:txBody>
      </p:sp>
      <p:sp>
        <p:nvSpPr>
          <p:cNvPr id="270" name="Google Shape;270;p8"/>
          <p:cNvSpPr txBox="1"/>
          <p:nvPr/>
        </p:nvSpPr>
        <p:spPr>
          <a:xfrm>
            <a:off x="757593" y="3338558"/>
            <a:ext cx="4784383" cy="234981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pt-BR" sz="2667" u="none" cap="none" strike="noStrike">
                <a:solidFill>
                  <a:srgbClr val="000000"/>
                </a:solidFill>
                <a:latin typeface="Arial"/>
                <a:ea typeface="Arial"/>
                <a:cs typeface="Arial"/>
                <a:sym typeface="Arial"/>
              </a:rPr>
              <a:t>Determine a região certa para serviços, aplicativos e dados com base nesses fatores</a:t>
            </a:r>
            <a:endParaRPr/>
          </a:p>
          <a:p>
            <a:pPr indent="0" lvl="0" marL="0" marR="0" rtl="0" algn="l">
              <a:spcBef>
                <a:spcPts val="0"/>
              </a:spcBef>
              <a:spcAft>
                <a:spcPts val="0"/>
              </a:spcAft>
              <a:buNone/>
            </a:pPr>
            <a:r>
              <a:t/>
            </a:r>
            <a:endParaRPr b="0" i="0" sz="2667" u="none" cap="none" strike="noStrike">
              <a:solidFill>
                <a:srgbClr val="000000"/>
              </a:solidFill>
              <a:latin typeface="Arial"/>
              <a:ea typeface="Arial"/>
              <a:cs typeface="Arial"/>
              <a:sym typeface="Arial"/>
            </a:endParaRPr>
          </a:p>
        </p:txBody>
      </p:sp>
      <p:sp>
        <p:nvSpPr>
          <p:cNvPr id="271" name="Google Shape;271;p8"/>
          <p:cNvSpPr/>
          <p:nvPr/>
        </p:nvSpPr>
        <p:spPr>
          <a:xfrm>
            <a:off x="6553161" y="3915364"/>
            <a:ext cx="3438769" cy="139675"/>
          </a:xfrm>
          <a:prstGeom prst="parallelogram">
            <a:avLst>
              <a:gd fmla="val 222143" name="adj"/>
            </a:avLst>
          </a:prstGeom>
          <a:solidFill>
            <a:srgbClr val="2891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72" name="Google Shape;272;p8"/>
          <p:cNvSpPr/>
          <p:nvPr/>
        </p:nvSpPr>
        <p:spPr>
          <a:xfrm>
            <a:off x="6106161" y="2760220"/>
            <a:ext cx="3988616" cy="115667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73" name="Google Shape;273;p8"/>
          <p:cNvSpPr/>
          <p:nvPr/>
        </p:nvSpPr>
        <p:spPr>
          <a:xfrm>
            <a:off x="495708" y="1462739"/>
            <a:ext cx="9048680" cy="114104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74" name="Google Shape;274;p8"/>
          <p:cNvSpPr/>
          <p:nvPr/>
        </p:nvSpPr>
        <p:spPr>
          <a:xfrm>
            <a:off x="6536593" y="4058321"/>
            <a:ext cx="3985847" cy="1141047"/>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75" name="Google Shape;275;p8"/>
          <p:cNvSpPr/>
          <p:nvPr/>
        </p:nvSpPr>
        <p:spPr>
          <a:xfrm>
            <a:off x="7085952" y="5357545"/>
            <a:ext cx="4564185" cy="114104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76" name="Google Shape;276;p8"/>
          <p:cNvSpPr/>
          <p:nvPr/>
        </p:nvSpPr>
        <p:spPr>
          <a:xfrm>
            <a:off x="6108548" y="2601701"/>
            <a:ext cx="3435839" cy="165735"/>
          </a:xfrm>
          <a:prstGeom prst="parallelogram">
            <a:avLst>
              <a:gd fmla="val 222143" name="adj"/>
            </a:avLst>
          </a:prstGeom>
          <a:solidFill>
            <a:srgbClr val="391D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77" name="Google Shape;277;p8"/>
          <p:cNvSpPr/>
          <p:nvPr/>
        </p:nvSpPr>
        <p:spPr>
          <a:xfrm>
            <a:off x="7088312" y="5197835"/>
            <a:ext cx="3438769" cy="159708"/>
          </a:xfrm>
          <a:prstGeom prst="parallelogram">
            <a:avLst>
              <a:gd fmla="val 222143" name="adj"/>
            </a:avLst>
          </a:prstGeom>
          <a:solidFill>
            <a:srgbClr val="AC11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78" name="Google Shape;278;p8"/>
          <p:cNvSpPr/>
          <p:nvPr/>
        </p:nvSpPr>
        <p:spPr>
          <a:xfrm>
            <a:off x="6233809" y="2974017"/>
            <a:ext cx="731520" cy="73152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79" name="Google Shape;279;p8"/>
          <p:cNvSpPr/>
          <p:nvPr/>
        </p:nvSpPr>
        <p:spPr>
          <a:xfrm>
            <a:off x="5801479" y="1657601"/>
            <a:ext cx="731520" cy="73152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80" name="Google Shape;280;p8"/>
          <p:cNvSpPr/>
          <p:nvPr/>
        </p:nvSpPr>
        <p:spPr>
          <a:xfrm>
            <a:off x="6722551" y="4255268"/>
            <a:ext cx="731520" cy="73152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81" name="Google Shape;281;p8"/>
          <p:cNvSpPr/>
          <p:nvPr/>
        </p:nvSpPr>
        <p:spPr>
          <a:xfrm>
            <a:off x="7284461" y="5562307"/>
            <a:ext cx="731520" cy="73152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82" name="Google Shape;282;p8"/>
          <p:cNvSpPr/>
          <p:nvPr/>
        </p:nvSpPr>
        <p:spPr>
          <a:xfrm>
            <a:off x="6631004" y="1646123"/>
            <a:ext cx="3107356" cy="7487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133" u="none" cap="none" strike="noStrike">
                <a:solidFill>
                  <a:srgbClr val="FFFFFF"/>
                </a:solidFill>
                <a:latin typeface="Arial"/>
                <a:ea typeface="Arial"/>
                <a:cs typeface="Arial"/>
                <a:sym typeface="Arial"/>
              </a:rPr>
              <a:t>Governança de dados, requisitos legais</a:t>
            </a:r>
            <a:endParaRPr/>
          </a:p>
        </p:txBody>
      </p:sp>
      <p:sp>
        <p:nvSpPr>
          <p:cNvPr id="283" name="Google Shape;283;p8"/>
          <p:cNvSpPr/>
          <p:nvPr/>
        </p:nvSpPr>
        <p:spPr>
          <a:xfrm>
            <a:off x="7176585" y="2955782"/>
            <a:ext cx="2918192" cy="7487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133" u="none" cap="none" strike="noStrike">
                <a:solidFill>
                  <a:srgbClr val="FFFFFF"/>
                </a:solidFill>
                <a:latin typeface="Arial"/>
                <a:ea typeface="Arial"/>
                <a:cs typeface="Arial"/>
                <a:sym typeface="Arial"/>
              </a:rPr>
              <a:t>Proximidade com os clientes (latência)</a:t>
            </a:r>
            <a:endParaRPr/>
          </a:p>
        </p:txBody>
      </p:sp>
      <p:sp>
        <p:nvSpPr>
          <p:cNvPr id="284" name="Google Shape;284;p8"/>
          <p:cNvSpPr/>
          <p:nvPr/>
        </p:nvSpPr>
        <p:spPr>
          <a:xfrm>
            <a:off x="7640029" y="4231177"/>
            <a:ext cx="2812988" cy="7487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133" u="none" cap="none" strike="noStrike">
                <a:solidFill>
                  <a:srgbClr val="FFFFFF"/>
                </a:solidFill>
                <a:latin typeface="Arial"/>
                <a:ea typeface="Arial"/>
                <a:cs typeface="Arial"/>
                <a:sym typeface="Arial"/>
              </a:rPr>
              <a:t>Serviços disponíveis na região</a:t>
            </a:r>
            <a:endParaRPr/>
          </a:p>
        </p:txBody>
      </p:sp>
      <p:sp>
        <p:nvSpPr>
          <p:cNvPr id="285" name="Google Shape;285;p8"/>
          <p:cNvSpPr/>
          <p:nvPr/>
        </p:nvSpPr>
        <p:spPr>
          <a:xfrm>
            <a:off x="8214492" y="5693573"/>
            <a:ext cx="3287464"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133" u="none" cap="none" strike="noStrike">
                <a:solidFill>
                  <a:srgbClr val="FFFFFF"/>
                </a:solidFill>
                <a:latin typeface="Arial"/>
                <a:ea typeface="Arial"/>
                <a:cs typeface="Arial"/>
                <a:sym typeface="Arial"/>
              </a:rPr>
              <a:t>Custos (variam por região)</a:t>
            </a:r>
            <a:endParaRPr/>
          </a:p>
        </p:txBody>
      </p:sp>
      <p:sp>
        <p:nvSpPr>
          <p:cNvPr id="286" name="Google Shape;286;p8"/>
          <p:cNvSpPr/>
          <p:nvPr/>
        </p:nvSpPr>
        <p:spPr>
          <a:xfrm>
            <a:off x="6876133" y="4395875"/>
            <a:ext cx="419636" cy="445952"/>
          </a:xfrm>
          <a:custGeom>
            <a:rect b="b" l="l" r="r" t="t"/>
            <a:pathLst>
              <a:path extrusionOk="0" h="3175" w="2974">
                <a:moveTo>
                  <a:pt x="2738" y="2632"/>
                </a:moveTo>
                <a:lnTo>
                  <a:pt x="2716" y="2637"/>
                </a:lnTo>
                <a:lnTo>
                  <a:pt x="2696" y="2647"/>
                </a:lnTo>
                <a:lnTo>
                  <a:pt x="2676" y="2662"/>
                </a:lnTo>
                <a:lnTo>
                  <a:pt x="2662" y="2680"/>
                </a:lnTo>
                <a:lnTo>
                  <a:pt x="2653" y="2702"/>
                </a:lnTo>
                <a:lnTo>
                  <a:pt x="2648" y="2724"/>
                </a:lnTo>
                <a:lnTo>
                  <a:pt x="2649" y="2746"/>
                </a:lnTo>
                <a:lnTo>
                  <a:pt x="2653" y="2768"/>
                </a:lnTo>
                <a:lnTo>
                  <a:pt x="2663" y="2789"/>
                </a:lnTo>
                <a:lnTo>
                  <a:pt x="2677" y="2808"/>
                </a:lnTo>
                <a:lnTo>
                  <a:pt x="2696" y="2823"/>
                </a:lnTo>
                <a:lnTo>
                  <a:pt x="2717" y="2833"/>
                </a:lnTo>
                <a:lnTo>
                  <a:pt x="2738" y="2837"/>
                </a:lnTo>
                <a:lnTo>
                  <a:pt x="2761" y="2837"/>
                </a:lnTo>
                <a:lnTo>
                  <a:pt x="2783" y="2832"/>
                </a:lnTo>
                <a:lnTo>
                  <a:pt x="2804" y="2823"/>
                </a:lnTo>
                <a:lnTo>
                  <a:pt x="2822" y="2808"/>
                </a:lnTo>
                <a:lnTo>
                  <a:pt x="2836" y="2789"/>
                </a:lnTo>
                <a:lnTo>
                  <a:pt x="2846" y="2768"/>
                </a:lnTo>
                <a:lnTo>
                  <a:pt x="2852" y="2746"/>
                </a:lnTo>
                <a:lnTo>
                  <a:pt x="2852" y="2724"/>
                </a:lnTo>
                <a:lnTo>
                  <a:pt x="2846" y="2701"/>
                </a:lnTo>
                <a:lnTo>
                  <a:pt x="2836" y="2680"/>
                </a:lnTo>
                <a:lnTo>
                  <a:pt x="2822" y="2662"/>
                </a:lnTo>
                <a:lnTo>
                  <a:pt x="2804" y="2647"/>
                </a:lnTo>
                <a:lnTo>
                  <a:pt x="2783" y="2637"/>
                </a:lnTo>
                <a:lnTo>
                  <a:pt x="2761" y="2632"/>
                </a:lnTo>
                <a:lnTo>
                  <a:pt x="2738" y="2632"/>
                </a:lnTo>
                <a:close/>
                <a:moveTo>
                  <a:pt x="541" y="0"/>
                </a:moveTo>
                <a:lnTo>
                  <a:pt x="541" y="0"/>
                </a:lnTo>
                <a:lnTo>
                  <a:pt x="1188" y="175"/>
                </a:lnTo>
                <a:lnTo>
                  <a:pt x="1190" y="816"/>
                </a:lnTo>
                <a:lnTo>
                  <a:pt x="1667" y="1301"/>
                </a:lnTo>
                <a:lnTo>
                  <a:pt x="2149" y="815"/>
                </a:lnTo>
                <a:lnTo>
                  <a:pt x="2426" y="379"/>
                </a:lnTo>
                <a:lnTo>
                  <a:pt x="2734" y="205"/>
                </a:lnTo>
                <a:lnTo>
                  <a:pt x="2933" y="407"/>
                </a:lnTo>
                <a:lnTo>
                  <a:pt x="2762" y="718"/>
                </a:lnTo>
                <a:lnTo>
                  <a:pt x="2331" y="999"/>
                </a:lnTo>
                <a:lnTo>
                  <a:pt x="1850" y="1487"/>
                </a:lnTo>
                <a:lnTo>
                  <a:pt x="2912" y="2566"/>
                </a:lnTo>
                <a:lnTo>
                  <a:pt x="2910" y="2567"/>
                </a:lnTo>
                <a:lnTo>
                  <a:pt x="2931" y="2593"/>
                </a:lnTo>
                <a:lnTo>
                  <a:pt x="2948" y="2621"/>
                </a:lnTo>
                <a:lnTo>
                  <a:pt x="2962" y="2651"/>
                </a:lnTo>
                <a:lnTo>
                  <a:pt x="2970" y="2683"/>
                </a:lnTo>
                <a:lnTo>
                  <a:pt x="2974" y="2715"/>
                </a:lnTo>
                <a:lnTo>
                  <a:pt x="2974" y="2747"/>
                </a:lnTo>
                <a:lnTo>
                  <a:pt x="2969" y="2779"/>
                </a:lnTo>
                <a:lnTo>
                  <a:pt x="2960" y="2810"/>
                </a:lnTo>
                <a:lnTo>
                  <a:pt x="2946" y="2840"/>
                </a:lnTo>
                <a:lnTo>
                  <a:pt x="2929" y="2868"/>
                </a:lnTo>
                <a:lnTo>
                  <a:pt x="2907" y="2894"/>
                </a:lnTo>
                <a:lnTo>
                  <a:pt x="2881" y="2917"/>
                </a:lnTo>
                <a:lnTo>
                  <a:pt x="2854" y="2935"/>
                </a:lnTo>
                <a:lnTo>
                  <a:pt x="2824" y="2949"/>
                </a:lnTo>
                <a:lnTo>
                  <a:pt x="2793" y="2957"/>
                </a:lnTo>
                <a:lnTo>
                  <a:pt x="2762" y="2962"/>
                </a:lnTo>
                <a:lnTo>
                  <a:pt x="2730" y="2962"/>
                </a:lnTo>
                <a:lnTo>
                  <a:pt x="2699" y="2958"/>
                </a:lnTo>
                <a:lnTo>
                  <a:pt x="2668" y="2949"/>
                </a:lnTo>
                <a:lnTo>
                  <a:pt x="2637" y="2936"/>
                </a:lnTo>
                <a:lnTo>
                  <a:pt x="2610" y="2918"/>
                </a:lnTo>
                <a:lnTo>
                  <a:pt x="2584" y="2896"/>
                </a:lnTo>
                <a:lnTo>
                  <a:pt x="2582" y="2898"/>
                </a:lnTo>
                <a:lnTo>
                  <a:pt x="1521" y="1820"/>
                </a:lnTo>
                <a:lnTo>
                  <a:pt x="1342" y="2001"/>
                </a:lnTo>
                <a:lnTo>
                  <a:pt x="1459" y="2121"/>
                </a:lnTo>
                <a:lnTo>
                  <a:pt x="1277" y="2305"/>
                </a:lnTo>
                <a:lnTo>
                  <a:pt x="1221" y="2248"/>
                </a:lnTo>
                <a:lnTo>
                  <a:pt x="1211" y="2271"/>
                </a:lnTo>
                <a:lnTo>
                  <a:pt x="1196" y="2297"/>
                </a:lnTo>
                <a:lnTo>
                  <a:pt x="1178" y="2325"/>
                </a:lnTo>
                <a:lnTo>
                  <a:pt x="1157" y="2357"/>
                </a:lnTo>
                <a:lnTo>
                  <a:pt x="1132" y="2390"/>
                </a:lnTo>
                <a:lnTo>
                  <a:pt x="1105" y="2424"/>
                </a:lnTo>
                <a:lnTo>
                  <a:pt x="1075" y="2460"/>
                </a:lnTo>
                <a:lnTo>
                  <a:pt x="1042" y="2498"/>
                </a:lnTo>
                <a:lnTo>
                  <a:pt x="1010" y="2535"/>
                </a:lnTo>
                <a:lnTo>
                  <a:pt x="974" y="2572"/>
                </a:lnTo>
                <a:lnTo>
                  <a:pt x="938" y="2610"/>
                </a:lnTo>
                <a:lnTo>
                  <a:pt x="902" y="2647"/>
                </a:lnTo>
                <a:lnTo>
                  <a:pt x="864" y="2683"/>
                </a:lnTo>
                <a:lnTo>
                  <a:pt x="827" y="2720"/>
                </a:lnTo>
                <a:lnTo>
                  <a:pt x="789" y="2754"/>
                </a:lnTo>
                <a:lnTo>
                  <a:pt x="754" y="2786"/>
                </a:lnTo>
                <a:lnTo>
                  <a:pt x="718" y="2816"/>
                </a:lnTo>
                <a:lnTo>
                  <a:pt x="683" y="2843"/>
                </a:lnTo>
                <a:lnTo>
                  <a:pt x="651" y="2868"/>
                </a:lnTo>
                <a:lnTo>
                  <a:pt x="620" y="2890"/>
                </a:lnTo>
                <a:lnTo>
                  <a:pt x="592" y="2908"/>
                </a:lnTo>
                <a:lnTo>
                  <a:pt x="566" y="2923"/>
                </a:lnTo>
                <a:lnTo>
                  <a:pt x="543" y="2933"/>
                </a:lnTo>
                <a:lnTo>
                  <a:pt x="600" y="2990"/>
                </a:lnTo>
                <a:lnTo>
                  <a:pt x="418" y="3175"/>
                </a:lnTo>
                <a:lnTo>
                  <a:pt x="0" y="2752"/>
                </a:lnTo>
                <a:lnTo>
                  <a:pt x="182" y="2568"/>
                </a:lnTo>
                <a:lnTo>
                  <a:pt x="238" y="2625"/>
                </a:lnTo>
                <a:lnTo>
                  <a:pt x="248" y="2601"/>
                </a:lnTo>
                <a:lnTo>
                  <a:pt x="263" y="2575"/>
                </a:lnTo>
                <a:lnTo>
                  <a:pt x="280" y="2546"/>
                </a:lnTo>
                <a:lnTo>
                  <a:pt x="303" y="2515"/>
                </a:lnTo>
                <a:lnTo>
                  <a:pt x="327" y="2482"/>
                </a:lnTo>
                <a:lnTo>
                  <a:pt x="355" y="2448"/>
                </a:lnTo>
                <a:lnTo>
                  <a:pt x="384" y="2412"/>
                </a:lnTo>
                <a:lnTo>
                  <a:pt x="416" y="2375"/>
                </a:lnTo>
                <a:lnTo>
                  <a:pt x="450" y="2338"/>
                </a:lnTo>
                <a:lnTo>
                  <a:pt x="484" y="2299"/>
                </a:lnTo>
                <a:lnTo>
                  <a:pt x="521" y="2262"/>
                </a:lnTo>
                <a:lnTo>
                  <a:pt x="558" y="2225"/>
                </a:lnTo>
                <a:lnTo>
                  <a:pt x="595" y="2188"/>
                </a:lnTo>
                <a:lnTo>
                  <a:pt x="632" y="2153"/>
                </a:lnTo>
                <a:lnTo>
                  <a:pt x="669" y="2119"/>
                </a:lnTo>
                <a:lnTo>
                  <a:pt x="706" y="2087"/>
                </a:lnTo>
                <a:lnTo>
                  <a:pt x="740" y="2057"/>
                </a:lnTo>
                <a:lnTo>
                  <a:pt x="775" y="2029"/>
                </a:lnTo>
                <a:lnTo>
                  <a:pt x="808" y="2004"/>
                </a:lnTo>
                <a:lnTo>
                  <a:pt x="838" y="1983"/>
                </a:lnTo>
                <a:lnTo>
                  <a:pt x="867" y="1964"/>
                </a:lnTo>
                <a:lnTo>
                  <a:pt x="892" y="1950"/>
                </a:lnTo>
                <a:lnTo>
                  <a:pt x="916" y="1939"/>
                </a:lnTo>
                <a:lnTo>
                  <a:pt x="859" y="1882"/>
                </a:lnTo>
                <a:lnTo>
                  <a:pt x="1041" y="1698"/>
                </a:lnTo>
                <a:lnTo>
                  <a:pt x="1159" y="1817"/>
                </a:lnTo>
                <a:lnTo>
                  <a:pt x="1339" y="1635"/>
                </a:lnTo>
                <a:lnTo>
                  <a:pt x="853" y="1140"/>
                </a:lnTo>
                <a:lnTo>
                  <a:pt x="857" y="1136"/>
                </a:lnTo>
                <a:lnTo>
                  <a:pt x="240" y="1135"/>
                </a:lnTo>
                <a:lnTo>
                  <a:pt x="66" y="480"/>
                </a:lnTo>
                <a:lnTo>
                  <a:pt x="136" y="411"/>
                </a:lnTo>
                <a:lnTo>
                  <a:pt x="480" y="759"/>
                </a:lnTo>
                <a:lnTo>
                  <a:pt x="816" y="418"/>
                </a:lnTo>
                <a:lnTo>
                  <a:pt x="471" y="70"/>
                </a:lnTo>
                <a:lnTo>
                  <a:pt x="541" y="0"/>
                </a:lnTo>
                <a:close/>
              </a:path>
            </a:pathLst>
          </a:custGeom>
          <a:solidFill>
            <a:schemeClr val="accent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87" name="Google Shape;287;p8"/>
          <p:cNvSpPr/>
          <p:nvPr/>
        </p:nvSpPr>
        <p:spPr>
          <a:xfrm>
            <a:off x="5970708" y="1787581"/>
            <a:ext cx="397136" cy="451784"/>
          </a:xfrm>
          <a:custGeom>
            <a:rect b="b" l="l" r="r" t="t"/>
            <a:pathLst>
              <a:path extrusionOk="0" h="3516" w="2705">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5"/>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88" name="Google Shape;288;p8"/>
          <p:cNvSpPr/>
          <p:nvPr/>
        </p:nvSpPr>
        <p:spPr>
          <a:xfrm>
            <a:off x="6433117" y="3083136"/>
            <a:ext cx="341376" cy="510843"/>
          </a:xfrm>
          <a:custGeom>
            <a:rect b="b" l="l" r="r" t="t"/>
            <a:pathLst>
              <a:path extrusionOk="0" h="3349" w="2029">
                <a:moveTo>
                  <a:pt x="995" y="602"/>
                </a:moveTo>
                <a:lnTo>
                  <a:pt x="952" y="605"/>
                </a:lnTo>
                <a:lnTo>
                  <a:pt x="912" y="614"/>
                </a:lnTo>
                <a:lnTo>
                  <a:pt x="875" y="629"/>
                </a:lnTo>
                <a:lnTo>
                  <a:pt x="839" y="648"/>
                </a:lnTo>
                <a:lnTo>
                  <a:pt x="808" y="671"/>
                </a:lnTo>
                <a:lnTo>
                  <a:pt x="781" y="699"/>
                </a:lnTo>
                <a:lnTo>
                  <a:pt x="756" y="729"/>
                </a:lnTo>
                <a:lnTo>
                  <a:pt x="737" y="764"/>
                </a:lnTo>
                <a:lnTo>
                  <a:pt x="723" y="801"/>
                </a:lnTo>
                <a:lnTo>
                  <a:pt x="713" y="841"/>
                </a:lnTo>
                <a:lnTo>
                  <a:pt x="711" y="882"/>
                </a:lnTo>
                <a:lnTo>
                  <a:pt x="713" y="923"/>
                </a:lnTo>
                <a:lnTo>
                  <a:pt x="723" y="963"/>
                </a:lnTo>
                <a:lnTo>
                  <a:pt x="737" y="1000"/>
                </a:lnTo>
                <a:lnTo>
                  <a:pt x="756" y="1034"/>
                </a:lnTo>
                <a:lnTo>
                  <a:pt x="781" y="1066"/>
                </a:lnTo>
                <a:lnTo>
                  <a:pt x="808" y="1094"/>
                </a:lnTo>
                <a:lnTo>
                  <a:pt x="839" y="1117"/>
                </a:lnTo>
                <a:lnTo>
                  <a:pt x="875" y="1136"/>
                </a:lnTo>
                <a:lnTo>
                  <a:pt x="912" y="1150"/>
                </a:lnTo>
                <a:lnTo>
                  <a:pt x="952" y="1159"/>
                </a:lnTo>
                <a:lnTo>
                  <a:pt x="995" y="1163"/>
                </a:lnTo>
                <a:lnTo>
                  <a:pt x="1036" y="1159"/>
                </a:lnTo>
                <a:lnTo>
                  <a:pt x="1076" y="1150"/>
                </a:lnTo>
                <a:lnTo>
                  <a:pt x="1114" y="1136"/>
                </a:lnTo>
                <a:lnTo>
                  <a:pt x="1149" y="1117"/>
                </a:lnTo>
                <a:lnTo>
                  <a:pt x="1180" y="1094"/>
                </a:lnTo>
                <a:lnTo>
                  <a:pt x="1208" y="1066"/>
                </a:lnTo>
                <a:lnTo>
                  <a:pt x="1232" y="1034"/>
                </a:lnTo>
                <a:lnTo>
                  <a:pt x="1252" y="1000"/>
                </a:lnTo>
                <a:lnTo>
                  <a:pt x="1266" y="963"/>
                </a:lnTo>
                <a:lnTo>
                  <a:pt x="1274" y="923"/>
                </a:lnTo>
                <a:lnTo>
                  <a:pt x="1277" y="882"/>
                </a:lnTo>
                <a:lnTo>
                  <a:pt x="1274" y="841"/>
                </a:lnTo>
                <a:lnTo>
                  <a:pt x="1266" y="801"/>
                </a:lnTo>
                <a:lnTo>
                  <a:pt x="1252" y="764"/>
                </a:lnTo>
                <a:lnTo>
                  <a:pt x="1232" y="729"/>
                </a:lnTo>
                <a:lnTo>
                  <a:pt x="1208" y="699"/>
                </a:lnTo>
                <a:lnTo>
                  <a:pt x="1180" y="671"/>
                </a:lnTo>
                <a:lnTo>
                  <a:pt x="1149" y="648"/>
                </a:lnTo>
                <a:lnTo>
                  <a:pt x="1114" y="629"/>
                </a:lnTo>
                <a:lnTo>
                  <a:pt x="1076" y="614"/>
                </a:lnTo>
                <a:lnTo>
                  <a:pt x="1036" y="605"/>
                </a:lnTo>
                <a:lnTo>
                  <a:pt x="995" y="602"/>
                </a:lnTo>
                <a:close/>
                <a:moveTo>
                  <a:pt x="933" y="0"/>
                </a:moveTo>
                <a:lnTo>
                  <a:pt x="1043" y="0"/>
                </a:lnTo>
                <a:lnTo>
                  <a:pt x="1043" y="481"/>
                </a:lnTo>
                <a:lnTo>
                  <a:pt x="1092" y="491"/>
                </a:lnTo>
                <a:lnTo>
                  <a:pt x="1138" y="506"/>
                </a:lnTo>
                <a:lnTo>
                  <a:pt x="1182" y="526"/>
                </a:lnTo>
                <a:lnTo>
                  <a:pt x="1224" y="551"/>
                </a:lnTo>
                <a:lnTo>
                  <a:pt x="1261" y="581"/>
                </a:lnTo>
                <a:lnTo>
                  <a:pt x="1296" y="615"/>
                </a:lnTo>
                <a:lnTo>
                  <a:pt x="1324" y="652"/>
                </a:lnTo>
                <a:lnTo>
                  <a:pt x="1350" y="692"/>
                </a:lnTo>
                <a:lnTo>
                  <a:pt x="1371" y="736"/>
                </a:lnTo>
                <a:lnTo>
                  <a:pt x="1385" y="782"/>
                </a:lnTo>
                <a:lnTo>
                  <a:pt x="1394" y="831"/>
                </a:lnTo>
                <a:lnTo>
                  <a:pt x="1397" y="882"/>
                </a:lnTo>
                <a:lnTo>
                  <a:pt x="1395" y="924"/>
                </a:lnTo>
                <a:lnTo>
                  <a:pt x="1389" y="967"/>
                </a:lnTo>
                <a:lnTo>
                  <a:pt x="1377" y="1006"/>
                </a:lnTo>
                <a:lnTo>
                  <a:pt x="1362" y="1045"/>
                </a:lnTo>
                <a:lnTo>
                  <a:pt x="1573" y="1611"/>
                </a:lnTo>
                <a:lnTo>
                  <a:pt x="1785" y="1611"/>
                </a:lnTo>
                <a:lnTo>
                  <a:pt x="1785" y="1470"/>
                </a:lnTo>
                <a:lnTo>
                  <a:pt x="1873" y="1470"/>
                </a:lnTo>
                <a:lnTo>
                  <a:pt x="1873" y="1838"/>
                </a:lnTo>
                <a:lnTo>
                  <a:pt x="1785" y="1838"/>
                </a:lnTo>
                <a:lnTo>
                  <a:pt x="1785" y="1698"/>
                </a:lnTo>
                <a:lnTo>
                  <a:pt x="1605" y="1698"/>
                </a:lnTo>
                <a:lnTo>
                  <a:pt x="1929" y="2571"/>
                </a:lnTo>
                <a:lnTo>
                  <a:pt x="1909" y="2816"/>
                </a:lnTo>
                <a:lnTo>
                  <a:pt x="2029" y="3349"/>
                </a:lnTo>
                <a:lnTo>
                  <a:pt x="1758" y="2878"/>
                </a:lnTo>
                <a:lnTo>
                  <a:pt x="1563" y="2697"/>
                </a:lnTo>
                <a:lnTo>
                  <a:pt x="1015" y="1310"/>
                </a:lnTo>
                <a:lnTo>
                  <a:pt x="467" y="2697"/>
                </a:lnTo>
                <a:lnTo>
                  <a:pt x="272" y="2878"/>
                </a:lnTo>
                <a:lnTo>
                  <a:pt x="0" y="3349"/>
                </a:lnTo>
                <a:lnTo>
                  <a:pt x="121" y="2816"/>
                </a:lnTo>
                <a:lnTo>
                  <a:pt x="100" y="2571"/>
                </a:lnTo>
                <a:lnTo>
                  <a:pt x="425" y="1698"/>
                </a:lnTo>
                <a:lnTo>
                  <a:pt x="237" y="1698"/>
                </a:lnTo>
                <a:lnTo>
                  <a:pt x="237" y="1838"/>
                </a:lnTo>
                <a:lnTo>
                  <a:pt x="148" y="1838"/>
                </a:lnTo>
                <a:lnTo>
                  <a:pt x="148" y="1470"/>
                </a:lnTo>
                <a:lnTo>
                  <a:pt x="237" y="1470"/>
                </a:lnTo>
                <a:lnTo>
                  <a:pt x="237" y="1611"/>
                </a:lnTo>
                <a:lnTo>
                  <a:pt x="457" y="1611"/>
                </a:lnTo>
                <a:lnTo>
                  <a:pt x="646" y="1103"/>
                </a:lnTo>
                <a:lnTo>
                  <a:pt x="622" y="1064"/>
                </a:lnTo>
                <a:lnTo>
                  <a:pt x="603" y="1022"/>
                </a:lnTo>
                <a:lnTo>
                  <a:pt x="590" y="977"/>
                </a:lnTo>
                <a:lnTo>
                  <a:pt x="581" y="931"/>
                </a:lnTo>
                <a:lnTo>
                  <a:pt x="578" y="882"/>
                </a:lnTo>
                <a:lnTo>
                  <a:pt x="581" y="831"/>
                </a:lnTo>
                <a:lnTo>
                  <a:pt x="590" y="782"/>
                </a:lnTo>
                <a:lnTo>
                  <a:pt x="605" y="736"/>
                </a:lnTo>
                <a:lnTo>
                  <a:pt x="625" y="692"/>
                </a:lnTo>
                <a:lnTo>
                  <a:pt x="651" y="652"/>
                </a:lnTo>
                <a:lnTo>
                  <a:pt x="680" y="615"/>
                </a:lnTo>
                <a:lnTo>
                  <a:pt x="714" y="581"/>
                </a:lnTo>
                <a:lnTo>
                  <a:pt x="752" y="551"/>
                </a:lnTo>
                <a:lnTo>
                  <a:pt x="792" y="526"/>
                </a:lnTo>
                <a:lnTo>
                  <a:pt x="837" y="506"/>
                </a:lnTo>
                <a:lnTo>
                  <a:pt x="883" y="491"/>
                </a:lnTo>
                <a:lnTo>
                  <a:pt x="933" y="481"/>
                </a:lnTo>
                <a:lnTo>
                  <a:pt x="933" y="0"/>
                </a:lnTo>
                <a:close/>
              </a:path>
            </a:pathLst>
          </a:custGeom>
          <a:solidFill>
            <a:srgbClr val="28918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89" name="Google Shape;289;p8"/>
          <p:cNvSpPr/>
          <p:nvPr/>
        </p:nvSpPr>
        <p:spPr>
          <a:xfrm>
            <a:off x="7400988" y="5659410"/>
            <a:ext cx="498467" cy="511633"/>
          </a:xfrm>
          <a:custGeom>
            <a:rect b="b" l="l" r="r" t="t"/>
            <a:pathLst>
              <a:path extrusionOk="0" h="3260" w="3180">
                <a:moveTo>
                  <a:pt x="2530" y="1257"/>
                </a:moveTo>
                <a:lnTo>
                  <a:pt x="2504" y="1259"/>
                </a:lnTo>
                <a:lnTo>
                  <a:pt x="2480" y="1266"/>
                </a:lnTo>
                <a:lnTo>
                  <a:pt x="2458" y="1278"/>
                </a:lnTo>
                <a:lnTo>
                  <a:pt x="2440" y="1293"/>
                </a:lnTo>
                <a:lnTo>
                  <a:pt x="2425" y="1312"/>
                </a:lnTo>
                <a:lnTo>
                  <a:pt x="2413" y="1334"/>
                </a:lnTo>
                <a:lnTo>
                  <a:pt x="2406" y="1358"/>
                </a:lnTo>
                <a:lnTo>
                  <a:pt x="2403" y="1383"/>
                </a:lnTo>
                <a:lnTo>
                  <a:pt x="2406" y="1409"/>
                </a:lnTo>
                <a:lnTo>
                  <a:pt x="2413" y="1433"/>
                </a:lnTo>
                <a:lnTo>
                  <a:pt x="2425" y="1454"/>
                </a:lnTo>
                <a:lnTo>
                  <a:pt x="2440" y="1473"/>
                </a:lnTo>
                <a:lnTo>
                  <a:pt x="2458" y="1488"/>
                </a:lnTo>
                <a:lnTo>
                  <a:pt x="2480" y="1500"/>
                </a:lnTo>
                <a:lnTo>
                  <a:pt x="2504" y="1507"/>
                </a:lnTo>
                <a:lnTo>
                  <a:pt x="2530" y="1511"/>
                </a:lnTo>
                <a:lnTo>
                  <a:pt x="2555" y="1507"/>
                </a:lnTo>
                <a:lnTo>
                  <a:pt x="2579" y="1500"/>
                </a:lnTo>
                <a:lnTo>
                  <a:pt x="2600" y="1488"/>
                </a:lnTo>
                <a:lnTo>
                  <a:pt x="2618" y="1473"/>
                </a:lnTo>
                <a:lnTo>
                  <a:pt x="2634" y="1454"/>
                </a:lnTo>
                <a:lnTo>
                  <a:pt x="2645" y="1433"/>
                </a:lnTo>
                <a:lnTo>
                  <a:pt x="2654" y="1408"/>
                </a:lnTo>
                <a:lnTo>
                  <a:pt x="2656" y="1383"/>
                </a:lnTo>
                <a:lnTo>
                  <a:pt x="2654" y="1358"/>
                </a:lnTo>
                <a:lnTo>
                  <a:pt x="2645" y="1334"/>
                </a:lnTo>
                <a:lnTo>
                  <a:pt x="2634" y="1312"/>
                </a:lnTo>
                <a:lnTo>
                  <a:pt x="2618" y="1293"/>
                </a:lnTo>
                <a:lnTo>
                  <a:pt x="2600" y="1278"/>
                </a:lnTo>
                <a:lnTo>
                  <a:pt x="2579" y="1266"/>
                </a:lnTo>
                <a:lnTo>
                  <a:pt x="2555" y="1259"/>
                </a:lnTo>
                <a:lnTo>
                  <a:pt x="2530" y="1257"/>
                </a:lnTo>
                <a:close/>
                <a:moveTo>
                  <a:pt x="2647" y="514"/>
                </a:moveTo>
                <a:lnTo>
                  <a:pt x="2675" y="514"/>
                </a:lnTo>
                <a:lnTo>
                  <a:pt x="2698" y="517"/>
                </a:lnTo>
                <a:lnTo>
                  <a:pt x="2718" y="523"/>
                </a:lnTo>
                <a:lnTo>
                  <a:pt x="2740" y="534"/>
                </a:lnTo>
                <a:lnTo>
                  <a:pt x="2757" y="548"/>
                </a:lnTo>
                <a:lnTo>
                  <a:pt x="2770" y="565"/>
                </a:lnTo>
                <a:lnTo>
                  <a:pt x="2779" y="584"/>
                </a:lnTo>
                <a:lnTo>
                  <a:pt x="2784" y="605"/>
                </a:lnTo>
                <a:lnTo>
                  <a:pt x="2786" y="628"/>
                </a:lnTo>
                <a:lnTo>
                  <a:pt x="2785" y="652"/>
                </a:lnTo>
                <a:lnTo>
                  <a:pt x="2781" y="678"/>
                </a:lnTo>
                <a:lnTo>
                  <a:pt x="2774" y="704"/>
                </a:lnTo>
                <a:lnTo>
                  <a:pt x="2765" y="731"/>
                </a:lnTo>
                <a:lnTo>
                  <a:pt x="2754" y="758"/>
                </a:lnTo>
                <a:lnTo>
                  <a:pt x="2741" y="786"/>
                </a:lnTo>
                <a:lnTo>
                  <a:pt x="2727" y="813"/>
                </a:lnTo>
                <a:lnTo>
                  <a:pt x="2711" y="839"/>
                </a:lnTo>
                <a:lnTo>
                  <a:pt x="2694" y="866"/>
                </a:lnTo>
                <a:lnTo>
                  <a:pt x="2677" y="890"/>
                </a:lnTo>
                <a:lnTo>
                  <a:pt x="2659" y="913"/>
                </a:lnTo>
                <a:lnTo>
                  <a:pt x="2640" y="934"/>
                </a:lnTo>
                <a:lnTo>
                  <a:pt x="2622" y="955"/>
                </a:lnTo>
                <a:lnTo>
                  <a:pt x="2685" y="1015"/>
                </a:lnTo>
                <a:lnTo>
                  <a:pt x="2742" y="1078"/>
                </a:lnTo>
                <a:lnTo>
                  <a:pt x="2795" y="1145"/>
                </a:lnTo>
                <a:lnTo>
                  <a:pt x="2845" y="1213"/>
                </a:lnTo>
                <a:lnTo>
                  <a:pt x="2888" y="1285"/>
                </a:lnTo>
                <a:lnTo>
                  <a:pt x="2926" y="1359"/>
                </a:lnTo>
                <a:lnTo>
                  <a:pt x="2958" y="1435"/>
                </a:lnTo>
                <a:lnTo>
                  <a:pt x="2986" y="1513"/>
                </a:lnTo>
                <a:lnTo>
                  <a:pt x="3008" y="1592"/>
                </a:lnTo>
                <a:lnTo>
                  <a:pt x="3023" y="1674"/>
                </a:lnTo>
                <a:lnTo>
                  <a:pt x="3032" y="1757"/>
                </a:lnTo>
                <a:lnTo>
                  <a:pt x="3045" y="1788"/>
                </a:lnTo>
                <a:lnTo>
                  <a:pt x="3059" y="1811"/>
                </a:lnTo>
                <a:lnTo>
                  <a:pt x="3073" y="1831"/>
                </a:lnTo>
                <a:lnTo>
                  <a:pt x="3088" y="1846"/>
                </a:lnTo>
                <a:lnTo>
                  <a:pt x="3103" y="1857"/>
                </a:lnTo>
                <a:lnTo>
                  <a:pt x="3118" y="1865"/>
                </a:lnTo>
                <a:lnTo>
                  <a:pt x="3133" y="1870"/>
                </a:lnTo>
                <a:lnTo>
                  <a:pt x="3146" y="1873"/>
                </a:lnTo>
                <a:lnTo>
                  <a:pt x="3157" y="1874"/>
                </a:lnTo>
                <a:lnTo>
                  <a:pt x="3167" y="1875"/>
                </a:lnTo>
                <a:lnTo>
                  <a:pt x="3174" y="1874"/>
                </a:lnTo>
                <a:lnTo>
                  <a:pt x="3179" y="1873"/>
                </a:lnTo>
                <a:lnTo>
                  <a:pt x="3180" y="1873"/>
                </a:lnTo>
                <a:lnTo>
                  <a:pt x="3180" y="2376"/>
                </a:lnTo>
                <a:lnTo>
                  <a:pt x="3177" y="2375"/>
                </a:lnTo>
                <a:lnTo>
                  <a:pt x="3167" y="2375"/>
                </a:lnTo>
                <a:lnTo>
                  <a:pt x="3151" y="2376"/>
                </a:lnTo>
                <a:lnTo>
                  <a:pt x="3131" y="2377"/>
                </a:lnTo>
                <a:lnTo>
                  <a:pt x="3104" y="2380"/>
                </a:lnTo>
                <a:lnTo>
                  <a:pt x="3075" y="2385"/>
                </a:lnTo>
                <a:lnTo>
                  <a:pt x="3043" y="2392"/>
                </a:lnTo>
                <a:lnTo>
                  <a:pt x="3008" y="2402"/>
                </a:lnTo>
                <a:lnTo>
                  <a:pt x="2971" y="2415"/>
                </a:lnTo>
                <a:lnTo>
                  <a:pt x="2933" y="2431"/>
                </a:lnTo>
                <a:lnTo>
                  <a:pt x="2894" y="2453"/>
                </a:lnTo>
                <a:lnTo>
                  <a:pt x="2856" y="2478"/>
                </a:lnTo>
                <a:lnTo>
                  <a:pt x="2818" y="2509"/>
                </a:lnTo>
                <a:lnTo>
                  <a:pt x="2781" y="2546"/>
                </a:lnTo>
                <a:lnTo>
                  <a:pt x="2730" y="2607"/>
                </a:lnTo>
                <a:lnTo>
                  <a:pt x="2675" y="2666"/>
                </a:lnTo>
                <a:lnTo>
                  <a:pt x="2614" y="2723"/>
                </a:lnTo>
                <a:lnTo>
                  <a:pt x="2552" y="2776"/>
                </a:lnTo>
                <a:lnTo>
                  <a:pt x="2484" y="2827"/>
                </a:lnTo>
                <a:lnTo>
                  <a:pt x="2480" y="2835"/>
                </a:lnTo>
                <a:lnTo>
                  <a:pt x="2477" y="2847"/>
                </a:lnTo>
                <a:lnTo>
                  <a:pt x="2476" y="2863"/>
                </a:lnTo>
                <a:lnTo>
                  <a:pt x="2477" y="2882"/>
                </a:lnTo>
                <a:lnTo>
                  <a:pt x="2479" y="2904"/>
                </a:lnTo>
                <a:lnTo>
                  <a:pt x="2481" y="2926"/>
                </a:lnTo>
                <a:lnTo>
                  <a:pt x="2485" y="2950"/>
                </a:lnTo>
                <a:lnTo>
                  <a:pt x="2490" y="2973"/>
                </a:lnTo>
                <a:lnTo>
                  <a:pt x="2495" y="2998"/>
                </a:lnTo>
                <a:lnTo>
                  <a:pt x="2499" y="3020"/>
                </a:lnTo>
                <a:lnTo>
                  <a:pt x="2504" y="3041"/>
                </a:lnTo>
                <a:lnTo>
                  <a:pt x="2508" y="3060"/>
                </a:lnTo>
                <a:lnTo>
                  <a:pt x="2512" y="3075"/>
                </a:lnTo>
                <a:lnTo>
                  <a:pt x="2515" y="3088"/>
                </a:lnTo>
                <a:lnTo>
                  <a:pt x="2517" y="3096"/>
                </a:lnTo>
                <a:lnTo>
                  <a:pt x="2517" y="3098"/>
                </a:lnTo>
                <a:lnTo>
                  <a:pt x="2119" y="3136"/>
                </a:lnTo>
                <a:lnTo>
                  <a:pt x="2119" y="3134"/>
                </a:lnTo>
                <a:lnTo>
                  <a:pt x="2119" y="3127"/>
                </a:lnTo>
                <a:lnTo>
                  <a:pt x="2118" y="3117"/>
                </a:lnTo>
                <a:lnTo>
                  <a:pt x="2117" y="3105"/>
                </a:lnTo>
                <a:lnTo>
                  <a:pt x="2114" y="3091"/>
                </a:lnTo>
                <a:lnTo>
                  <a:pt x="2111" y="3076"/>
                </a:lnTo>
                <a:lnTo>
                  <a:pt x="2107" y="3063"/>
                </a:lnTo>
                <a:lnTo>
                  <a:pt x="2101" y="3052"/>
                </a:lnTo>
                <a:lnTo>
                  <a:pt x="2094" y="3043"/>
                </a:lnTo>
                <a:lnTo>
                  <a:pt x="2084" y="3038"/>
                </a:lnTo>
                <a:lnTo>
                  <a:pt x="2022" y="3060"/>
                </a:lnTo>
                <a:lnTo>
                  <a:pt x="2015" y="3067"/>
                </a:lnTo>
                <a:lnTo>
                  <a:pt x="2005" y="3079"/>
                </a:lnTo>
                <a:lnTo>
                  <a:pt x="1996" y="3095"/>
                </a:lnTo>
                <a:lnTo>
                  <a:pt x="1987" y="3111"/>
                </a:lnTo>
                <a:lnTo>
                  <a:pt x="1978" y="3130"/>
                </a:lnTo>
                <a:lnTo>
                  <a:pt x="1970" y="3149"/>
                </a:lnTo>
                <a:lnTo>
                  <a:pt x="1961" y="3169"/>
                </a:lnTo>
                <a:lnTo>
                  <a:pt x="1953" y="3189"/>
                </a:lnTo>
                <a:lnTo>
                  <a:pt x="1946" y="3208"/>
                </a:lnTo>
                <a:lnTo>
                  <a:pt x="1940" y="3224"/>
                </a:lnTo>
                <a:lnTo>
                  <a:pt x="1935" y="3238"/>
                </a:lnTo>
                <a:lnTo>
                  <a:pt x="1931" y="3249"/>
                </a:lnTo>
                <a:lnTo>
                  <a:pt x="1928" y="3256"/>
                </a:lnTo>
                <a:lnTo>
                  <a:pt x="1927" y="3258"/>
                </a:lnTo>
                <a:lnTo>
                  <a:pt x="1669" y="3260"/>
                </a:lnTo>
                <a:lnTo>
                  <a:pt x="1668" y="3257"/>
                </a:lnTo>
                <a:lnTo>
                  <a:pt x="1665" y="3250"/>
                </a:lnTo>
                <a:lnTo>
                  <a:pt x="1661" y="3239"/>
                </a:lnTo>
                <a:lnTo>
                  <a:pt x="1656" y="3225"/>
                </a:lnTo>
                <a:lnTo>
                  <a:pt x="1649" y="3210"/>
                </a:lnTo>
                <a:lnTo>
                  <a:pt x="1643" y="3195"/>
                </a:lnTo>
                <a:lnTo>
                  <a:pt x="1635" y="3180"/>
                </a:lnTo>
                <a:lnTo>
                  <a:pt x="1628" y="3166"/>
                </a:lnTo>
                <a:lnTo>
                  <a:pt x="1621" y="3155"/>
                </a:lnTo>
                <a:lnTo>
                  <a:pt x="1615" y="3148"/>
                </a:lnTo>
                <a:lnTo>
                  <a:pt x="1610" y="3146"/>
                </a:lnTo>
                <a:lnTo>
                  <a:pt x="1514" y="3153"/>
                </a:lnTo>
                <a:lnTo>
                  <a:pt x="1418" y="3155"/>
                </a:lnTo>
                <a:lnTo>
                  <a:pt x="1359" y="3155"/>
                </a:lnTo>
                <a:lnTo>
                  <a:pt x="1305" y="3154"/>
                </a:lnTo>
                <a:lnTo>
                  <a:pt x="1255" y="3152"/>
                </a:lnTo>
                <a:lnTo>
                  <a:pt x="1208" y="3149"/>
                </a:lnTo>
                <a:lnTo>
                  <a:pt x="1161" y="3144"/>
                </a:lnTo>
                <a:lnTo>
                  <a:pt x="1115" y="3137"/>
                </a:lnTo>
                <a:lnTo>
                  <a:pt x="1069" y="3129"/>
                </a:lnTo>
                <a:lnTo>
                  <a:pt x="1020" y="3118"/>
                </a:lnTo>
                <a:lnTo>
                  <a:pt x="970" y="3104"/>
                </a:lnTo>
                <a:lnTo>
                  <a:pt x="953" y="3103"/>
                </a:lnTo>
                <a:lnTo>
                  <a:pt x="940" y="3106"/>
                </a:lnTo>
                <a:lnTo>
                  <a:pt x="930" y="3112"/>
                </a:lnTo>
                <a:lnTo>
                  <a:pt x="922" y="3120"/>
                </a:lnTo>
                <a:lnTo>
                  <a:pt x="917" y="3130"/>
                </a:lnTo>
                <a:lnTo>
                  <a:pt x="913" y="3143"/>
                </a:lnTo>
                <a:lnTo>
                  <a:pt x="912" y="3156"/>
                </a:lnTo>
                <a:lnTo>
                  <a:pt x="912" y="3170"/>
                </a:lnTo>
                <a:lnTo>
                  <a:pt x="913" y="3185"/>
                </a:lnTo>
                <a:lnTo>
                  <a:pt x="915" y="3198"/>
                </a:lnTo>
                <a:lnTo>
                  <a:pt x="917" y="3211"/>
                </a:lnTo>
                <a:lnTo>
                  <a:pt x="920" y="3223"/>
                </a:lnTo>
                <a:lnTo>
                  <a:pt x="922" y="3233"/>
                </a:lnTo>
                <a:lnTo>
                  <a:pt x="924" y="3241"/>
                </a:lnTo>
                <a:lnTo>
                  <a:pt x="926" y="3246"/>
                </a:lnTo>
                <a:lnTo>
                  <a:pt x="927" y="3247"/>
                </a:lnTo>
                <a:lnTo>
                  <a:pt x="551" y="3219"/>
                </a:lnTo>
                <a:lnTo>
                  <a:pt x="551" y="3216"/>
                </a:lnTo>
                <a:lnTo>
                  <a:pt x="551" y="3206"/>
                </a:lnTo>
                <a:lnTo>
                  <a:pt x="551" y="3191"/>
                </a:lnTo>
                <a:lnTo>
                  <a:pt x="550" y="3171"/>
                </a:lnTo>
                <a:lnTo>
                  <a:pt x="549" y="3147"/>
                </a:lnTo>
                <a:lnTo>
                  <a:pt x="547" y="3121"/>
                </a:lnTo>
                <a:lnTo>
                  <a:pt x="545" y="3092"/>
                </a:lnTo>
                <a:lnTo>
                  <a:pt x="543" y="3060"/>
                </a:lnTo>
                <a:lnTo>
                  <a:pt x="539" y="3029"/>
                </a:lnTo>
                <a:lnTo>
                  <a:pt x="535" y="2998"/>
                </a:lnTo>
                <a:lnTo>
                  <a:pt x="529" y="2967"/>
                </a:lnTo>
                <a:lnTo>
                  <a:pt x="523" y="2938"/>
                </a:lnTo>
                <a:lnTo>
                  <a:pt x="515" y="2911"/>
                </a:lnTo>
                <a:lnTo>
                  <a:pt x="506" y="2887"/>
                </a:lnTo>
                <a:lnTo>
                  <a:pt x="496" y="2867"/>
                </a:lnTo>
                <a:lnTo>
                  <a:pt x="484" y="2852"/>
                </a:lnTo>
                <a:lnTo>
                  <a:pt x="470" y="2842"/>
                </a:lnTo>
                <a:lnTo>
                  <a:pt x="404" y="2796"/>
                </a:lnTo>
                <a:lnTo>
                  <a:pt x="343" y="2749"/>
                </a:lnTo>
                <a:lnTo>
                  <a:pt x="289" y="2700"/>
                </a:lnTo>
                <a:lnTo>
                  <a:pt x="239" y="2650"/>
                </a:lnTo>
                <a:lnTo>
                  <a:pt x="196" y="2597"/>
                </a:lnTo>
                <a:lnTo>
                  <a:pt x="158" y="2544"/>
                </a:lnTo>
                <a:lnTo>
                  <a:pt x="124" y="2487"/>
                </a:lnTo>
                <a:lnTo>
                  <a:pt x="96" y="2429"/>
                </a:lnTo>
                <a:lnTo>
                  <a:pt x="70" y="2369"/>
                </a:lnTo>
                <a:lnTo>
                  <a:pt x="50" y="2306"/>
                </a:lnTo>
                <a:lnTo>
                  <a:pt x="34" y="2241"/>
                </a:lnTo>
                <a:lnTo>
                  <a:pt x="21" y="2175"/>
                </a:lnTo>
                <a:lnTo>
                  <a:pt x="11" y="2105"/>
                </a:lnTo>
                <a:lnTo>
                  <a:pt x="5" y="2033"/>
                </a:lnTo>
                <a:lnTo>
                  <a:pt x="1" y="1959"/>
                </a:lnTo>
                <a:lnTo>
                  <a:pt x="0" y="1882"/>
                </a:lnTo>
                <a:lnTo>
                  <a:pt x="3" y="1798"/>
                </a:lnTo>
                <a:lnTo>
                  <a:pt x="11" y="1715"/>
                </a:lnTo>
                <a:lnTo>
                  <a:pt x="26" y="1634"/>
                </a:lnTo>
                <a:lnTo>
                  <a:pt x="45" y="1554"/>
                </a:lnTo>
                <a:lnTo>
                  <a:pt x="70" y="1477"/>
                </a:lnTo>
                <a:lnTo>
                  <a:pt x="101" y="1401"/>
                </a:lnTo>
                <a:lnTo>
                  <a:pt x="136" y="1329"/>
                </a:lnTo>
                <a:lnTo>
                  <a:pt x="176" y="1259"/>
                </a:lnTo>
                <a:lnTo>
                  <a:pt x="221" y="1191"/>
                </a:lnTo>
                <a:lnTo>
                  <a:pt x="271" y="1126"/>
                </a:lnTo>
                <a:lnTo>
                  <a:pt x="325" y="1065"/>
                </a:lnTo>
                <a:lnTo>
                  <a:pt x="384" y="1007"/>
                </a:lnTo>
                <a:lnTo>
                  <a:pt x="447" y="951"/>
                </a:lnTo>
                <a:lnTo>
                  <a:pt x="514" y="900"/>
                </a:lnTo>
                <a:lnTo>
                  <a:pt x="585" y="852"/>
                </a:lnTo>
                <a:lnTo>
                  <a:pt x="616" y="895"/>
                </a:lnTo>
                <a:lnTo>
                  <a:pt x="650" y="934"/>
                </a:lnTo>
                <a:lnTo>
                  <a:pt x="687" y="970"/>
                </a:lnTo>
                <a:lnTo>
                  <a:pt x="728" y="1003"/>
                </a:lnTo>
                <a:lnTo>
                  <a:pt x="771" y="1031"/>
                </a:lnTo>
                <a:lnTo>
                  <a:pt x="817" y="1057"/>
                </a:lnTo>
                <a:lnTo>
                  <a:pt x="865" y="1078"/>
                </a:lnTo>
                <a:lnTo>
                  <a:pt x="916" y="1095"/>
                </a:lnTo>
                <a:lnTo>
                  <a:pt x="888" y="1103"/>
                </a:lnTo>
                <a:lnTo>
                  <a:pt x="863" y="1110"/>
                </a:lnTo>
                <a:lnTo>
                  <a:pt x="843" y="1117"/>
                </a:lnTo>
                <a:lnTo>
                  <a:pt x="827" y="1123"/>
                </a:lnTo>
                <a:lnTo>
                  <a:pt x="815" y="1127"/>
                </a:lnTo>
                <a:lnTo>
                  <a:pt x="808" y="1130"/>
                </a:lnTo>
                <a:lnTo>
                  <a:pt x="805" y="1131"/>
                </a:lnTo>
                <a:lnTo>
                  <a:pt x="776" y="1141"/>
                </a:lnTo>
                <a:lnTo>
                  <a:pt x="753" y="1151"/>
                </a:lnTo>
                <a:lnTo>
                  <a:pt x="735" y="1163"/>
                </a:lnTo>
                <a:lnTo>
                  <a:pt x="721" y="1176"/>
                </a:lnTo>
                <a:lnTo>
                  <a:pt x="713" y="1192"/>
                </a:lnTo>
                <a:lnTo>
                  <a:pt x="708" y="1210"/>
                </a:lnTo>
                <a:lnTo>
                  <a:pt x="707" y="1233"/>
                </a:lnTo>
                <a:lnTo>
                  <a:pt x="709" y="1256"/>
                </a:lnTo>
                <a:lnTo>
                  <a:pt x="717" y="1277"/>
                </a:lnTo>
                <a:lnTo>
                  <a:pt x="729" y="1296"/>
                </a:lnTo>
                <a:lnTo>
                  <a:pt x="744" y="1311"/>
                </a:lnTo>
                <a:lnTo>
                  <a:pt x="762" y="1323"/>
                </a:lnTo>
                <a:lnTo>
                  <a:pt x="782" y="1332"/>
                </a:lnTo>
                <a:lnTo>
                  <a:pt x="805" y="1334"/>
                </a:lnTo>
                <a:lnTo>
                  <a:pt x="864" y="1312"/>
                </a:lnTo>
                <a:lnTo>
                  <a:pt x="923" y="1293"/>
                </a:lnTo>
                <a:lnTo>
                  <a:pt x="980" y="1277"/>
                </a:lnTo>
                <a:lnTo>
                  <a:pt x="1036" y="1264"/>
                </a:lnTo>
                <a:lnTo>
                  <a:pt x="1090" y="1254"/>
                </a:lnTo>
                <a:lnTo>
                  <a:pt x="1142" y="1245"/>
                </a:lnTo>
                <a:lnTo>
                  <a:pt x="1191" y="1239"/>
                </a:lnTo>
                <a:lnTo>
                  <a:pt x="1238" y="1235"/>
                </a:lnTo>
                <a:lnTo>
                  <a:pt x="1281" y="1232"/>
                </a:lnTo>
                <a:lnTo>
                  <a:pt x="1320" y="1229"/>
                </a:lnTo>
                <a:lnTo>
                  <a:pt x="1355" y="1228"/>
                </a:lnTo>
                <a:lnTo>
                  <a:pt x="1387" y="1228"/>
                </a:lnTo>
                <a:lnTo>
                  <a:pt x="1413" y="1229"/>
                </a:lnTo>
                <a:lnTo>
                  <a:pt x="1434" y="1230"/>
                </a:lnTo>
                <a:lnTo>
                  <a:pt x="1449" y="1232"/>
                </a:lnTo>
                <a:lnTo>
                  <a:pt x="1459" y="1233"/>
                </a:lnTo>
                <a:lnTo>
                  <a:pt x="1462" y="1233"/>
                </a:lnTo>
                <a:lnTo>
                  <a:pt x="1485" y="1229"/>
                </a:lnTo>
                <a:lnTo>
                  <a:pt x="1506" y="1222"/>
                </a:lnTo>
                <a:lnTo>
                  <a:pt x="1526" y="1210"/>
                </a:lnTo>
                <a:lnTo>
                  <a:pt x="1541" y="1194"/>
                </a:lnTo>
                <a:lnTo>
                  <a:pt x="1553" y="1176"/>
                </a:lnTo>
                <a:lnTo>
                  <a:pt x="1561" y="1155"/>
                </a:lnTo>
                <a:lnTo>
                  <a:pt x="1563" y="1131"/>
                </a:lnTo>
                <a:lnTo>
                  <a:pt x="1561" y="1108"/>
                </a:lnTo>
                <a:lnTo>
                  <a:pt x="1553" y="1086"/>
                </a:lnTo>
                <a:lnTo>
                  <a:pt x="1541" y="1068"/>
                </a:lnTo>
                <a:lnTo>
                  <a:pt x="1526" y="1052"/>
                </a:lnTo>
                <a:lnTo>
                  <a:pt x="1506" y="1039"/>
                </a:lnTo>
                <a:lnTo>
                  <a:pt x="1485" y="1032"/>
                </a:lnTo>
                <a:lnTo>
                  <a:pt x="1462" y="1029"/>
                </a:lnTo>
                <a:lnTo>
                  <a:pt x="1390" y="1028"/>
                </a:lnTo>
                <a:lnTo>
                  <a:pt x="1435" y="997"/>
                </a:lnTo>
                <a:lnTo>
                  <a:pt x="1476" y="963"/>
                </a:lnTo>
                <a:lnTo>
                  <a:pt x="1514" y="924"/>
                </a:lnTo>
                <a:lnTo>
                  <a:pt x="1549" y="883"/>
                </a:lnTo>
                <a:lnTo>
                  <a:pt x="1580" y="837"/>
                </a:lnTo>
                <a:lnTo>
                  <a:pt x="1607" y="790"/>
                </a:lnTo>
                <a:lnTo>
                  <a:pt x="1629" y="740"/>
                </a:lnTo>
                <a:lnTo>
                  <a:pt x="1646" y="688"/>
                </a:lnTo>
                <a:lnTo>
                  <a:pt x="1659" y="633"/>
                </a:lnTo>
                <a:lnTo>
                  <a:pt x="1706" y="638"/>
                </a:lnTo>
                <a:lnTo>
                  <a:pt x="1750" y="645"/>
                </a:lnTo>
                <a:lnTo>
                  <a:pt x="1791" y="652"/>
                </a:lnTo>
                <a:lnTo>
                  <a:pt x="1830" y="659"/>
                </a:lnTo>
                <a:lnTo>
                  <a:pt x="1867" y="666"/>
                </a:lnTo>
                <a:lnTo>
                  <a:pt x="1899" y="673"/>
                </a:lnTo>
                <a:lnTo>
                  <a:pt x="1929" y="681"/>
                </a:lnTo>
                <a:lnTo>
                  <a:pt x="1954" y="687"/>
                </a:lnTo>
                <a:lnTo>
                  <a:pt x="1976" y="693"/>
                </a:lnTo>
                <a:lnTo>
                  <a:pt x="1993" y="698"/>
                </a:lnTo>
                <a:lnTo>
                  <a:pt x="2007" y="701"/>
                </a:lnTo>
                <a:lnTo>
                  <a:pt x="2014" y="703"/>
                </a:lnTo>
                <a:lnTo>
                  <a:pt x="2017" y="704"/>
                </a:lnTo>
                <a:lnTo>
                  <a:pt x="2020" y="703"/>
                </a:lnTo>
                <a:lnTo>
                  <a:pt x="2027" y="700"/>
                </a:lnTo>
                <a:lnTo>
                  <a:pt x="2039" y="695"/>
                </a:lnTo>
                <a:lnTo>
                  <a:pt x="2055" y="688"/>
                </a:lnTo>
                <a:lnTo>
                  <a:pt x="2075" y="680"/>
                </a:lnTo>
                <a:lnTo>
                  <a:pt x="2098" y="669"/>
                </a:lnTo>
                <a:lnTo>
                  <a:pt x="2125" y="659"/>
                </a:lnTo>
                <a:lnTo>
                  <a:pt x="2154" y="647"/>
                </a:lnTo>
                <a:lnTo>
                  <a:pt x="2187" y="635"/>
                </a:lnTo>
                <a:lnTo>
                  <a:pt x="2220" y="623"/>
                </a:lnTo>
                <a:lnTo>
                  <a:pt x="2255" y="610"/>
                </a:lnTo>
                <a:lnTo>
                  <a:pt x="2291" y="598"/>
                </a:lnTo>
                <a:lnTo>
                  <a:pt x="2330" y="585"/>
                </a:lnTo>
                <a:lnTo>
                  <a:pt x="2368" y="572"/>
                </a:lnTo>
                <a:lnTo>
                  <a:pt x="2406" y="560"/>
                </a:lnTo>
                <a:lnTo>
                  <a:pt x="2443" y="550"/>
                </a:lnTo>
                <a:lnTo>
                  <a:pt x="2481" y="540"/>
                </a:lnTo>
                <a:lnTo>
                  <a:pt x="2518" y="531"/>
                </a:lnTo>
                <a:lnTo>
                  <a:pt x="2553" y="524"/>
                </a:lnTo>
                <a:lnTo>
                  <a:pt x="2587" y="519"/>
                </a:lnTo>
                <a:lnTo>
                  <a:pt x="2618" y="515"/>
                </a:lnTo>
                <a:lnTo>
                  <a:pt x="2647" y="514"/>
                </a:lnTo>
                <a:close/>
                <a:moveTo>
                  <a:pt x="1131" y="202"/>
                </a:moveTo>
                <a:lnTo>
                  <a:pt x="1210" y="796"/>
                </a:lnTo>
                <a:lnTo>
                  <a:pt x="1086" y="813"/>
                </a:lnTo>
                <a:lnTo>
                  <a:pt x="1033" y="413"/>
                </a:lnTo>
                <a:lnTo>
                  <a:pt x="1005" y="423"/>
                </a:lnTo>
                <a:lnTo>
                  <a:pt x="973" y="432"/>
                </a:lnTo>
                <a:lnTo>
                  <a:pt x="936" y="438"/>
                </a:lnTo>
                <a:lnTo>
                  <a:pt x="909" y="441"/>
                </a:lnTo>
                <a:lnTo>
                  <a:pt x="894" y="332"/>
                </a:lnTo>
                <a:lnTo>
                  <a:pt x="922" y="328"/>
                </a:lnTo>
                <a:lnTo>
                  <a:pt x="947" y="324"/>
                </a:lnTo>
                <a:lnTo>
                  <a:pt x="967" y="318"/>
                </a:lnTo>
                <a:lnTo>
                  <a:pt x="984" y="310"/>
                </a:lnTo>
                <a:lnTo>
                  <a:pt x="997" y="301"/>
                </a:lnTo>
                <a:lnTo>
                  <a:pt x="1007" y="291"/>
                </a:lnTo>
                <a:lnTo>
                  <a:pt x="1015" y="281"/>
                </a:lnTo>
                <a:lnTo>
                  <a:pt x="1020" y="271"/>
                </a:lnTo>
                <a:lnTo>
                  <a:pt x="1024" y="260"/>
                </a:lnTo>
                <a:lnTo>
                  <a:pt x="1026" y="250"/>
                </a:lnTo>
                <a:lnTo>
                  <a:pt x="1027" y="240"/>
                </a:lnTo>
                <a:lnTo>
                  <a:pt x="1028" y="217"/>
                </a:lnTo>
                <a:lnTo>
                  <a:pt x="1131" y="202"/>
                </a:lnTo>
                <a:close/>
                <a:moveTo>
                  <a:pt x="1094" y="112"/>
                </a:moveTo>
                <a:lnTo>
                  <a:pt x="1044" y="115"/>
                </a:lnTo>
                <a:lnTo>
                  <a:pt x="995" y="125"/>
                </a:lnTo>
                <a:lnTo>
                  <a:pt x="949" y="140"/>
                </a:lnTo>
                <a:lnTo>
                  <a:pt x="906" y="160"/>
                </a:lnTo>
                <a:lnTo>
                  <a:pt x="864" y="185"/>
                </a:lnTo>
                <a:lnTo>
                  <a:pt x="827" y="215"/>
                </a:lnTo>
                <a:lnTo>
                  <a:pt x="794" y="248"/>
                </a:lnTo>
                <a:lnTo>
                  <a:pt x="765" y="285"/>
                </a:lnTo>
                <a:lnTo>
                  <a:pt x="740" y="327"/>
                </a:lnTo>
                <a:lnTo>
                  <a:pt x="719" y="370"/>
                </a:lnTo>
                <a:lnTo>
                  <a:pt x="704" y="417"/>
                </a:lnTo>
                <a:lnTo>
                  <a:pt x="695" y="465"/>
                </a:lnTo>
                <a:lnTo>
                  <a:pt x="692" y="516"/>
                </a:lnTo>
                <a:lnTo>
                  <a:pt x="695" y="566"/>
                </a:lnTo>
                <a:lnTo>
                  <a:pt x="704" y="615"/>
                </a:lnTo>
                <a:lnTo>
                  <a:pt x="719" y="661"/>
                </a:lnTo>
                <a:lnTo>
                  <a:pt x="740" y="706"/>
                </a:lnTo>
                <a:lnTo>
                  <a:pt x="765" y="746"/>
                </a:lnTo>
                <a:lnTo>
                  <a:pt x="794" y="784"/>
                </a:lnTo>
                <a:lnTo>
                  <a:pt x="827" y="817"/>
                </a:lnTo>
                <a:lnTo>
                  <a:pt x="864" y="847"/>
                </a:lnTo>
                <a:lnTo>
                  <a:pt x="906" y="872"/>
                </a:lnTo>
                <a:lnTo>
                  <a:pt x="949" y="892"/>
                </a:lnTo>
                <a:lnTo>
                  <a:pt x="995" y="907"/>
                </a:lnTo>
                <a:lnTo>
                  <a:pt x="1044" y="916"/>
                </a:lnTo>
                <a:lnTo>
                  <a:pt x="1094" y="919"/>
                </a:lnTo>
                <a:lnTo>
                  <a:pt x="1144" y="916"/>
                </a:lnTo>
                <a:lnTo>
                  <a:pt x="1192" y="907"/>
                </a:lnTo>
                <a:lnTo>
                  <a:pt x="1239" y="892"/>
                </a:lnTo>
                <a:lnTo>
                  <a:pt x="1282" y="872"/>
                </a:lnTo>
                <a:lnTo>
                  <a:pt x="1323" y="847"/>
                </a:lnTo>
                <a:lnTo>
                  <a:pt x="1360" y="817"/>
                </a:lnTo>
                <a:lnTo>
                  <a:pt x="1394" y="784"/>
                </a:lnTo>
                <a:lnTo>
                  <a:pt x="1423" y="746"/>
                </a:lnTo>
                <a:lnTo>
                  <a:pt x="1448" y="706"/>
                </a:lnTo>
                <a:lnTo>
                  <a:pt x="1468" y="661"/>
                </a:lnTo>
                <a:lnTo>
                  <a:pt x="1483" y="615"/>
                </a:lnTo>
                <a:lnTo>
                  <a:pt x="1492" y="566"/>
                </a:lnTo>
                <a:lnTo>
                  <a:pt x="1495" y="516"/>
                </a:lnTo>
                <a:lnTo>
                  <a:pt x="1492" y="465"/>
                </a:lnTo>
                <a:lnTo>
                  <a:pt x="1483" y="417"/>
                </a:lnTo>
                <a:lnTo>
                  <a:pt x="1468" y="370"/>
                </a:lnTo>
                <a:lnTo>
                  <a:pt x="1448" y="327"/>
                </a:lnTo>
                <a:lnTo>
                  <a:pt x="1423" y="285"/>
                </a:lnTo>
                <a:lnTo>
                  <a:pt x="1394" y="248"/>
                </a:lnTo>
                <a:lnTo>
                  <a:pt x="1360" y="215"/>
                </a:lnTo>
                <a:lnTo>
                  <a:pt x="1323" y="185"/>
                </a:lnTo>
                <a:lnTo>
                  <a:pt x="1282" y="160"/>
                </a:lnTo>
                <a:lnTo>
                  <a:pt x="1239" y="140"/>
                </a:lnTo>
                <a:lnTo>
                  <a:pt x="1192" y="125"/>
                </a:lnTo>
                <a:lnTo>
                  <a:pt x="1144" y="115"/>
                </a:lnTo>
                <a:lnTo>
                  <a:pt x="1094" y="112"/>
                </a:lnTo>
                <a:close/>
                <a:moveTo>
                  <a:pt x="1094" y="0"/>
                </a:moveTo>
                <a:lnTo>
                  <a:pt x="1150" y="3"/>
                </a:lnTo>
                <a:lnTo>
                  <a:pt x="1203" y="12"/>
                </a:lnTo>
                <a:lnTo>
                  <a:pt x="1256" y="27"/>
                </a:lnTo>
                <a:lnTo>
                  <a:pt x="1306" y="46"/>
                </a:lnTo>
                <a:lnTo>
                  <a:pt x="1352" y="71"/>
                </a:lnTo>
                <a:lnTo>
                  <a:pt x="1397" y="99"/>
                </a:lnTo>
                <a:lnTo>
                  <a:pt x="1438" y="133"/>
                </a:lnTo>
                <a:lnTo>
                  <a:pt x="1475" y="170"/>
                </a:lnTo>
                <a:lnTo>
                  <a:pt x="1508" y="211"/>
                </a:lnTo>
                <a:lnTo>
                  <a:pt x="1537" y="256"/>
                </a:lnTo>
                <a:lnTo>
                  <a:pt x="1562" y="303"/>
                </a:lnTo>
                <a:lnTo>
                  <a:pt x="1581" y="353"/>
                </a:lnTo>
                <a:lnTo>
                  <a:pt x="1595" y="406"/>
                </a:lnTo>
                <a:lnTo>
                  <a:pt x="1604" y="460"/>
                </a:lnTo>
                <a:lnTo>
                  <a:pt x="1607" y="516"/>
                </a:lnTo>
                <a:lnTo>
                  <a:pt x="1604" y="572"/>
                </a:lnTo>
                <a:lnTo>
                  <a:pt x="1595" y="626"/>
                </a:lnTo>
                <a:lnTo>
                  <a:pt x="1581" y="679"/>
                </a:lnTo>
                <a:lnTo>
                  <a:pt x="1562" y="729"/>
                </a:lnTo>
                <a:lnTo>
                  <a:pt x="1537" y="777"/>
                </a:lnTo>
                <a:lnTo>
                  <a:pt x="1508" y="820"/>
                </a:lnTo>
                <a:lnTo>
                  <a:pt x="1475" y="862"/>
                </a:lnTo>
                <a:lnTo>
                  <a:pt x="1438" y="899"/>
                </a:lnTo>
                <a:lnTo>
                  <a:pt x="1397" y="932"/>
                </a:lnTo>
                <a:lnTo>
                  <a:pt x="1352" y="962"/>
                </a:lnTo>
                <a:lnTo>
                  <a:pt x="1306" y="986"/>
                </a:lnTo>
                <a:lnTo>
                  <a:pt x="1256" y="1005"/>
                </a:lnTo>
                <a:lnTo>
                  <a:pt x="1203" y="1020"/>
                </a:lnTo>
                <a:lnTo>
                  <a:pt x="1150" y="1028"/>
                </a:lnTo>
                <a:lnTo>
                  <a:pt x="1094" y="1031"/>
                </a:lnTo>
                <a:lnTo>
                  <a:pt x="1038" y="1028"/>
                </a:lnTo>
                <a:lnTo>
                  <a:pt x="984" y="1020"/>
                </a:lnTo>
                <a:lnTo>
                  <a:pt x="932" y="1005"/>
                </a:lnTo>
                <a:lnTo>
                  <a:pt x="882" y="986"/>
                </a:lnTo>
                <a:lnTo>
                  <a:pt x="835" y="962"/>
                </a:lnTo>
                <a:lnTo>
                  <a:pt x="791" y="932"/>
                </a:lnTo>
                <a:lnTo>
                  <a:pt x="750" y="899"/>
                </a:lnTo>
                <a:lnTo>
                  <a:pt x="712" y="862"/>
                </a:lnTo>
                <a:lnTo>
                  <a:pt x="679" y="820"/>
                </a:lnTo>
                <a:lnTo>
                  <a:pt x="651" y="777"/>
                </a:lnTo>
                <a:lnTo>
                  <a:pt x="626" y="729"/>
                </a:lnTo>
                <a:lnTo>
                  <a:pt x="607" y="679"/>
                </a:lnTo>
                <a:lnTo>
                  <a:pt x="593" y="626"/>
                </a:lnTo>
                <a:lnTo>
                  <a:pt x="584" y="572"/>
                </a:lnTo>
                <a:lnTo>
                  <a:pt x="581" y="516"/>
                </a:lnTo>
                <a:lnTo>
                  <a:pt x="584" y="460"/>
                </a:lnTo>
                <a:lnTo>
                  <a:pt x="593" y="406"/>
                </a:lnTo>
                <a:lnTo>
                  <a:pt x="607" y="353"/>
                </a:lnTo>
                <a:lnTo>
                  <a:pt x="626" y="303"/>
                </a:lnTo>
                <a:lnTo>
                  <a:pt x="651" y="256"/>
                </a:lnTo>
                <a:lnTo>
                  <a:pt x="679" y="211"/>
                </a:lnTo>
                <a:lnTo>
                  <a:pt x="712" y="170"/>
                </a:lnTo>
                <a:lnTo>
                  <a:pt x="750" y="133"/>
                </a:lnTo>
                <a:lnTo>
                  <a:pt x="791" y="99"/>
                </a:lnTo>
                <a:lnTo>
                  <a:pt x="835" y="71"/>
                </a:lnTo>
                <a:lnTo>
                  <a:pt x="882" y="46"/>
                </a:lnTo>
                <a:lnTo>
                  <a:pt x="932" y="27"/>
                </a:lnTo>
                <a:lnTo>
                  <a:pt x="984" y="12"/>
                </a:lnTo>
                <a:lnTo>
                  <a:pt x="1038" y="3"/>
                </a:lnTo>
                <a:lnTo>
                  <a:pt x="1094" y="0"/>
                </a:lnTo>
                <a:close/>
              </a:path>
            </a:pathLst>
          </a:custGeom>
          <a:solidFill>
            <a:schemeClr val="accen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90" name="Google Shape;290;p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91" name="Google Shape;291;p8"/>
          <p:cNvSpPr txBox="1"/>
          <p:nvPr>
            <p:ph idx="11" type="ftr"/>
          </p:nvPr>
        </p:nvSpPr>
        <p:spPr>
          <a:xfrm>
            <a:off x="419100" y="6356350"/>
            <a:ext cx="512287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pt-BR">
                <a:latin typeface="Arial"/>
                <a:ea typeface="Arial"/>
                <a:cs typeface="Arial"/>
                <a:sym typeface="Arial"/>
              </a:rPr>
              <a:t>Zonas de disponibilidade</a:t>
            </a:r>
            <a:endParaRPr/>
          </a:p>
        </p:txBody>
      </p:sp>
      <p:sp>
        <p:nvSpPr>
          <p:cNvPr id="297" name="Google Shape;297;p9"/>
          <p:cNvSpPr txBox="1"/>
          <p:nvPr>
            <p:ph idx="1" type="body"/>
          </p:nvPr>
        </p:nvSpPr>
        <p:spPr>
          <a:xfrm>
            <a:off x="573438" y="1528175"/>
            <a:ext cx="7058286" cy="4828175"/>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400"/>
              <a:buChar char="•"/>
            </a:pPr>
            <a:r>
              <a:rPr lang="pt-BR" sz="2400">
                <a:latin typeface="Arial"/>
                <a:ea typeface="Arial"/>
                <a:cs typeface="Arial"/>
                <a:sym typeface="Arial"/>
              </a:rPr>
              <a:t>Cada </a:t>
            </a:r>
            <a:r>
              <a:rPr b="1" lang="pt-BR" sz="2400">
                <a:solidFill>
                  <a:schemeClr val="accent5"/>
                </a:solidFill>
                <a:latin typeface="Arial"/>
                <a:ea typeface="Arial"/>
                <a:cs typeface="Arial"/>
                <a:sym typeface="Arial"/>
              </a:rPr>
              <a:t>região</a:t>
            </a:r>
            <a:r>
              <a:rPr lang="pt-BR" sz="2400">
                <a:latin typeface="Arial"/>
                <a:ea typeface="Arial"/>
                <a:cs typeface="Arial"/>
                <a:sym typeface="Arial"/>
              </a:rPr>
              <a:t> tem várias zonas de disponibilidade. </a:t>
            </a:r>
            <a:endParaRPr/>
          </a:p>
          <a:p>
            <a:pPr indent="-231775" lvl="0" marL="231775" rtl="0" algn="l">
              <a:lnSpc>
                <a:spcPct val="100000"/>
              </a:lnSpc>
              <a:spcBef>
                <a:spcPts val="1800"/>
              </a:spcBef>
              <a:spcAft>
                <a:spcPts val="0"/>
              </a:spcAft>
              <a:buClr>
                <a:schemeClr val="dk1"/>
              </a:buClr>
              <a:buSzPts val="2400"/>
              <a:buChar char="•"/>
            </a:pPr>
            <a:r>
              <a:rPr lang="pt-BR" sz="2400">
                <a:latin typeface="Arial"/>
                <a:ea typeface="Arial"/>
                <a:cs typeface="Arial"/>
                <a:sym typeface="Arial"/>
              </a:rPr>
              <a:t>Cada </a:t>
            </a:r>
            <a:r>
              <a:rPr b="1" lang="pt-BR" sz="2400">
                <a:solidFill>
                  <a:schemeClr val="accent6"/>
                </a:solidFill>
                <a:latin typeface="Arial"/>
                <a:ea typeface="Arial"/>
                <a:cs typeface="Arial"/>
                <a:sym typeface="Arial"/>
              </a:rPr>
              <a:t>zona de disponibilidade</a:t>
            </a:r>
            <a:r>
              <a:rPr lang="pt-BR" sz="2400">
                <a:latin typeface="Arial"/>
                <a:ea typeface="Arial"/>
                <a:cs typeface="Arial"/>
                <a:sym typeface="Arial"/>
              </a:rPr>
              <a:t> é uma partição totalmente isolada da infraestrutura da AWS.</a:t>
            </a:r>
            <a:endParaRPr/>
          </a:p>
          <a:p>
            <a:pPr indent="-457200" lvl="1" marL="914400" rtl="0" algn="l">
              <a:lnSpc>
                <a:spcPct val="100000"/>
              </a:lnSpc>
              <a:spcBef>
                <a:spcPts val="1400"/>
              </a:spcBef>
              <a:spcAft>
                <a:spcPts val="0"/>
              </a:spcAft>
              <a:buClr>
                <a:schemeClr val="dk1"/>
              </a:buClr>
              <a:buSzPts val="1800"/>
              <a:buChar char="•"/>
            </a:pPr>
            <a:r>
              <a:rPr lang="pt-BR" sz="1800"/>
              <a:t>No momento, existem 69 zonas de disponibilidade em todo o mundo</a:t>
            </a:r>
            <a:endParaRPr/>
          </a:p>
          <a:p>
            <a:pPr indent="-457200" lvl="1" marL="914400" rtl="0" algn="l">
              <a:lnSpc>
                <a:spcPct val="100000"/>
              </a:lnSpc>
              <a:spcBef>
                <a:spcPts val="600"/>
              </a:spcBef>
              <a:spcAft>
                <a:spcPts val="0"/>
              </a:spcAft>
              <a:buClr>
                <a:schemeClr val="dk1"/>
              </a:buClr>
              <a:buSzPts val="1800"/>
              <a:buChar char="•"/>
            </a:pPr>
            <a:r>
              <a:rPr lang="pt-BR" sz="1800">
                <a:latin typeface="Arial"/>
                <a:ea typeface="Arial"/>
                <a:cs typeface="Arial"/>
                <a:sym typeface="Arial"/>
              </a:rPr>
              <a:t>As zonas de disponibilidade consistem em </a:t>
            </a:r>
            <a:r>
              <a:rPr b="1" lang="pt-BR" sz="1800">
                <a:solidFill>
                  <a:schemeClr val="accent5"/>
                </a:solidFill>
                <a:latin typeface="Arial"/>
                <a:ea typeface="Arial"/>
                <a:cs typeface="Arial"/>
                <a:sym typeface="Arial"/>
              </a:rPr>
              <a:t>datacenters </a:t>
            </a:r>
            <a:r>
              <a:rPr lang="pt-BR" sz="1800">
                <a:latin typeface="Arial"/>
                <a:ea typeface="Arial"/>
                <a:cs typeface="Arial"/>
                <a:sym typeface="Arial"/>
              </a:rPr>
              <a:t>distintos</a:t>
            </a:r>
            <a:endParaRPr sz="1800">
              <a:latin typeface="Arial"/>
              <a:ea typeface="Arial"/>
              <a:cs typeface="Arial"/>
              <a:sym typeface="Arial"/>
            </a:endParaRPr>
          </a:p>
          <a:p>
            <a:pPr indent="-457200" lvl="1" marL="914400" rtl="0" algn="l">
              <a:lnSpc>
                <a:spcPct val="100000"/>
              </a:lnSpc>
              <a:spcBef>
                <a:spcPts val="600"/>
              </a:spcBef>
              <a:spcAft>
                <a:spcPts val="0"/>
              </a:spcAft>
              <a:buClr>
                <a:schemeClr val="dk1"/>
              </a:buClr>
              <a:buSzPts val="1800"/>
              <a:buChar char="•"/>
            </a:pPr>
            <a:r>
              <a:rPr lang="pt-BR" sz="1800">
                <a:latin typeface="Arial"/>
                <a:ea typeface="Arial"/>
                <a:cs typeface="Arial"/>
                <a:sym typeface="Arial"/>
              </a:rPr>
              <a:t>Elas são projetadas para isolamento de falhas</a:t>
            </a:r>
            <a:endParaRPr/>
          </a:p>
          <a:p>
            <a:pPr indent="-457200" lvl="1" marL="914400" rtl="0" algn="l">
              <a:lnSpc>
                <a:spcPct val="100000"/>
              </a:lnSpc>
              <a:spcBef>
                <a:spcPts val="600"/>
              </a:spcBef>
              <a:spcAft>
                <a:spcPts val="0"/>
              </a:spcAft>
              <a:buClr>
                <a:schemeClr val="dk1"/>
              </a:buClr>
              <a:buSzPts val="1800"/>
              <a:buChar char="•"/>
            </a:pPr>
            <a:r>
              <a:rPr lang="pt-BR" sz="1800">
                <a:latin typeface="Arial"/>
                <a:ea typeface="Arial"/>
                <a:cs typeface="Arial"/>
                <a:sym typeface="Arial"/>
              </a:rPr>
              <a:t>Elas são interconectadas a outras zonas de disponibilidade usando redes privadas de alta velocidade</a:t>
            </a:r>
            <a:endParaRPr/>
          </a:p>
          <a:p>
            <a:pPr indent="-457200" lvl="1" marL="914400" rtl="0" algn="l">
              <a:lnSpc>
                <a:spcPct val="100000"/>
              </a:lnSpc>
              <a:spcBef>
                <a:spcPts val="600"/>
              </a:spcBef>
              <a:spcAft>
                <a:spcPts val="0"/>
              </a:spcAft>
              <a:buClr>
                <a:schemeClr val="dk1"/>
              </a:buClr>
              <a:buSzPts val="1800"/>
              <a:buChar char="•"/>
            </a:pPr>
            <a:r>
              <a:rPr lang="pt-BR" sz="1800">
                <a:latin typeface="Arial"/>
                <a:ea typeface="Arial"/>
                <a:cs typeface="Arial"/>
                <a:sym typeface="Arial"/>
              </a:rPr>
              <a:t>Você escolhe suas zonas de disponibilidade.</a:t>
            </a:r>
            <a:endParaRPr/>
          </a:p>
          <a:p>
            <a:pPr indent="-457200" lvl="1" marL="914400" rtl="0" algn="l">
              <a:lnSpc>
                <a:spcPct val="100000"/>
              </a:lnSpc>
              <a:spcBef>
                <a:spcPts val="600"/>
              </a:spcBef>
              <a:spcAft>
                <a:spcPts val="0"/>
              </a:spcAft>
              <a:buClr>
                <a:schemeClr val="accent5"/>
              </a:buClr>
              <a:buSzPts val="1800"/>
              <a:buChar char="•"/>
            </a:pPr>
            <a:r>
              <a:rPr b="1" lang="pt-BR" sz="1800">
                <a:solidFill>
                  <a:schemeClr val="accent5"/>
                </a:solidFill>
                <a:latin typeface="Arial"/>
                <a:ea typeface="Arial"/>
                <a:cs typeface="Arial"/>
                <a:sym typeface="Arial"/>
              </a:rPr>
              <a:t>A AWS recomenda a replicação de dados e recursos entre zonas de disponibilidade </a:t>
            </a:r>
            <a:r>
              <a:rPr lang="pt-BR" sz="1800">
                <a:latin typeface="Arial"/>
                <a:ea typeface="Arial"/>
                <a:cs typeface="Arial"/>
                <a:sym typeface="Arial"/>
              </a:rPr>
              <a:t>para fins de resiliência.</a:t>
            </a:r>
            <a:endParaRPr>
              <a:latin typeface="Arial"/>
              <a:ea typeface="Arial"/>
              <a:cs typeface="Arial"/>
              <a:sym typeface="Arial"/>
            </a:endParaRPr>
          </a:p>
          <a:p>
            <a:pPr indent="-50800" lvl="0" marL="228600" rtl="0" algn="l">
              <a:lnSpc>
                <a:spcPct val="100000"/>
              </a:lnSpc>
              <a:spcBef>
                <a:spcPts val="1000"/>
              </a:spcBef>
              <a:spcAft>
                <a:spcPts val="0"/>
              </a:spcAft>
              <a:buClr>
                <a:schemeClr val="dk1"/>
              </a:buClr>
              <a:buSzPts val="2800"/>
              <a:buNone/>
            </a:pPr>
            <a:r>
              <a:t/>
            </a:r>
            <a:endParaRPr/>
          </a:p>
        </p:txBody>
      </p:sp>
      <p:grpSp>
        <p:nvGrpSpPr>
          <p:cNvPr descr="architectural diagram showing three data centers in an Availability Zone which is itself in a region. " id="298" name="Google Shape;298;p9"/>
          <p:cNvGrpSpPr/>
          <p:nvPr/>
        </p:nvGrpSpPr>
        <p:grpSpPr>
          <a:xfrm>
            <a:off x="7546194" y="1463929"/>
            <a:ext cx="3989314" cy="4892421"/>
            <a:chOff x="7546194" y="1463929"/>
            <a:chExt cx="3989314" cy="4892421"/>
          </a:xfrm>
        </p:grpSpPr>
        <p:sp>
          <p:nvSpPr>
            <p:cNvPr id="299" name="Google Shape;299;p9"/>
            <p:cNvSpPr/>
            <p:nvPr/>
          </p:nvSpPr>
          <p:spPr>
            <a:xfrm>
              <a:off x="7546194" y="1463929"/>
              <a:ext cx="3989314" cy="4892421"/>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pt-BR" sz="1600" u="none" cap="none" strike="noStrike">
                  <a:solidFill>
                    <a:srgbClr val="000000"/>
                  </a:solidFill>
                  <a:latin typeface="Arial"/>
                  <a:ea typeface="Arial"/>
                  <a:cs typeface="Arial"/>
                  <a:sym typeface="Arial"/>
                </a:rPr>
                <a:t>   Nuvem AWS</a:t>
              </a:r>
              <a:endParaRPr/>
            </a:p>
          </p:txBody>
        </p:sp>
        <p:pic>
          <p:nvPicPr>
            <p:cNvPr id="300" name="Google Shape;300;p9"/>
            <p:cNvPicPr preferRelativeResize="0"/>
            <p:nvPr/>
          </p:nvPicPr>
          <p:blipFill rotWithShape="1">
            <a:blip r:embed="rId3">
              <a:alphaModFix/>
            </a:blip>
            <a:srcRect b="0" l="0" r="0" t="0"/>
            <a:stretch/>
          </p:blipFill>
          <p:spPr>
            <a:xfrm>
              <a:off x="7546194" y="1463929"/>
              <a:ext cx="474119" cy="474119"/>
            </a:xfrm>
            <a:prstGeom prst="rect">
              <a:avLst/>
            </a:prstGeom>
            <a:noFill/>
            <a:ln>
              <a:noFill/>
            </a:ln>
          </p:spPr>
        </p:pic>
        <p:sp>
          <p:nvSpPr>
            <p:cNvPr id="301" name="Google Shape;301;p9"/>
            <p:cNvSpPr/>
            <p:nvPr/>
          </p:nvSpPr>
          <p:spPr>
            <a:xfrm>
              <a:off x="7817720" y="2063262"/>
              <a:ext cx="3436434" cy="4149969"/>
            </a:xfrm>
            <a:prstGeom prst="rect">
              <a:avLst/>
            </a:prstGeom>
            <a:noFill/>
            <a:ln cap="flat" cmpd="sng" w="12700">
              <a:solidFill>
                <a:schemeClr val="accent3"/>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pt-BR" sz="1600" u="none" cap="none" strike="noStrike">
                  <a:solidFill>
                    <a:srgbClr val="079EC7"/>
                  </a:solidFill>
                  <a:latin typeface="Arial"/>
                  <a:ea typeface="Arial"/>
                  <a:cs typeface="Arial"/>
                  <a:sym typeface="Arial"/>
                </a:rPr>
                <a:t>Região </a:t>
              </a:r>
              <a:r>
                <a:rPr b="1" i="0" lang="pt-BR" sz="1600" u="none" cap="none" strike="noStrike">
                  <a:solidFill>
                    <a:srgbClr val="079EC7"/>
                  </a:solidFill>
                  <a:latin typeface="Arial"/>
                  <a:ea typeface="Arial"/>
                  <a:cs typeface="Arial"/>
                  <a:sym typeface="Arial"/>
                </a:rPr>
                <a:t>eu-west-1</a:t>
              </a:r>
              <a:endParaRPr b="1" i="0" sz="1200" u="none" cap="none" strike="noStrike">
                <a:solidFill>
                  <a:srgbClr val="079EC7"/>
                </a:solidFill>
                <a:latin typeface="Arial"/>
                <a:ea typeface="Arial"/>
                <a:cs typeface="Arial"/>
                <a:sym typeface="Arial"/>
              </a:endParaRPr>
            </a:p>
          </p:txBody>
        </p:sp>
        <p:pic>
          <p:nvPicPr>
            <p:cNvPr id="302" name="Google Shape;302;p9"/>
            <p:cNvPicPr preferRelativeResize="0"/>
            <p:nvPr/>
          </p:nvPicPr>
          <p:blipFill rotWithShape="1">
            <a:blip r:embed="rId4">
              <a:alphaModFix/>
            </a:blip>
            <a:srcRect b="0" l="0" r="0" t="0"/>
            <a:stretch/>
          </p:blipFill>
          <p:spPr>
            <a:xfrm>
              <a:off x="7817720" y="2077934"/>
              <a:ext cx="330200" cy="330200"/>
            </a:xfrm>
            <a:prstGeom prst="rect">
              <a:avLst/>
            </a:prstGeom>
            <a:noFill/>
            <a:ln>
              <a:noFill/>
            </a:ln>
          </p:spPr>
        </p:pic>
        <p:sp>
          <p:nvSpPr>
            <p:cNvPr id="303" name="Google Shape;303;p9"/>
            <p:cNvSpPr/>
            <p:nvPr/>
          </p:nvSpPr>
          <p:spPr>
            <a:xfrm>
              <a:off x="7955729" y="2508649"/>
              <a:ext cx="3067632" cy="1941217"/>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pt-BR" sz="1400" u="none" cap="none" strike="noStrike">
                  <a:solidFill>
                    <a:schemeClr val="accent3"/>
                  </a:solidFill>
                  <a:latin typeface="Arial"/>
                  <a:ea typeface="Arial"/>
                  <a:cs typeface="Arial"/>
                  <a:sym typeface="Arial"/>
                </a:rPr>
                <a:t>Zona de disponibilidade </a:t>
              </a:r>
              <a:r>
                <a:rPr b="1" i="0" lang="pt-BR" sz="1400" u="none" cap="none" strike="noStrike">
                  <a:solidFill>
                    <a:schemeClr val="accent3"/>
                  </a:solidFill>
                  <a:latin typeface="Arial"/>
                  <a:ea typeface="Arial"/>
                  <a:cs typeface="Arial"/>
                  <a:sym typeface="Arial"/>
                </a:rPr>
                <a:t>eu-west-1a</a:t>
              </a:r>
              <a:endParaRPr/>
            </a:p>
          </p:txBody>
        </p:sp>
        <p:sp>
          <p:nvSpPr>
            <p:cNvPr id="304" name="Google Shape;304;p9"/>
            <p:cNvSpPr/>
            <p:nvPr/>
          </p:nvSpPr>
          <p:spPr>
            <a:xfrm>
              <a:off x="8093877" y="2915523"/>
              <a:ext cx="1859015" cy="462189"/>
            </a:xfrm>
            <a:prstGeom prst="rect">
              <a:avLst/>
            </a:prstGeom>
            <a:noFill/>
            <a:ln cap="flat" cmpd="sng" w="12700">
              <a:solidFill>
                <a:srgbClr val="5A6B86"/>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pt-BR" sz="1600" u="none" cap="none" strike="noStrike">
                  <a:solidFill>
                    <a:srgbClr val="5A6B86"/>
                  </a:solidFill>
                  <a:latin typeface="Arial"/>
                  <a:ea typeface="Arial"/>
                  <a:cs typeface="Arial"/>
                  <a:sym typeface="Arial"/>
                </a:rPr>
                <a:t>Datacenter </a:t>
              </a:r>
              <a:endParaRPr/>
            </a:p>
          </p:txBody>
        </p:sp>
        <p:pic>
          <p:nvPicPr>
            <p:cNvPr id="305" name="Google Shape;305;p9"/>
            <p:cNvPicPr preferRelativeResize="0"/>
            <p:nvPr/>
          </p:nvPicPr>
          <p:blipFill rotWithShape="1">
            <a:blip r:embed="rId5">
              <a:alphaModFix/>
            </a:blip>
            <a:srcRect b="0" l="0" r="0" t="0"/>
            <a:stretch/>
          </p:blipFill>
          <p:spPr>
            <a:xfrm>
              <a:off x="8093877" y="2915523"/>
              <a:ext cx="330200" cy="330200"/>
            </a:xfrm>
            <a:prstGeom prst="rect">
              <a:avLst/>
            </a:prstGeom>
            <a:noFill/>
            <a:ln>
              <a:noFill/>
            </a:ln>
          </p:spPr>
        </p:pic>
        <p:sp>
          <p:nvSpPr>
            <p:cNvPr id="306" name="Google Shape;306;p9"/>
            <p:cNvSpPr/>
            <p:nvPr/>
          </p:nvSpPr>
          <p:spPr>
            <a:xfrm>
              <a:off x="8370034" y="3421502"/>
              <a:ext cx="1859015" cy="462189"/>
            </a:xfrm>
            <a:prstGeom prst="rect">
              <a:avLst/>
            </a:prstGeom>
            <a:noFill/>
            <a:ln cap="flat" cmpd="sng" w="12700">
              <a:solidFill>
                <a:srgbClr val="5A6B86"/>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pt-BR" sz="1600" u="none" cap="none" strike="noStrike">
                  <a:solidFill>
                    <a:srgbClr val="5A6B86"/>
                  </a:solidFill>
                  <a:latin typeface="Arial"/>
                  <a:ea typeface="Arial"/>
                  <a:cs typeface="Arial"/>
                  <a:sym typeface="Arial"/>
                </a:rPr>
                <a:t>Datacenter </a:t>
              </a:r>
              <a:endParaRPr/>
            </a:p>
          </p:txBody>
        </p:sp>
        <p:pic>
          <p:nvPicPr>
            <p:cNvPr id="307" name="Google Shape;307;p9"/>
            <p:cNvPicPr preferRelativeResize="0"/>
            <p:nvPr/>
          </p:nvPicPr>
          <p:blipFill rotWithShape="1">
            <a:blip r:embed="rId6">
              <a:alphaModFix/>
            </a:blip>
            <a:srcRect b="0" l="0" r="0" t="0"/>
            <a:stretch/>
          </p:blipFill>
          <p:spPr>
            <a:xfrm>
              <a:off x="8370034" y="3421502"/>
              <a:ext cx="330200" cy="330200"/>
            </a:xfrm>
            <a:prstGeom prst="rect">
              <a:avLst/>
            </a:prstGeom>
            <a:noFill/>
            <a:ln>
              <a:noFill/>
            </a:ln>
          </p:spPr>
        </p:pic>
        <p:sp>
          <p:nvSpPr>
            <p:cNvPr id="308" name="Google Shape;308;p9"/>
            <p:cNvSpPr/>
            <p:nvPr/>
          </p:nvSpPr>
          <p:spPr>
            <a:xfrm>
              <a:off x="8615313" y="3927481"/>
              <a:ext cx="1859015" cy="462189"/>
            </a:xfrm>
            <a:prstGeom prst="rect">
              <a:avLst/>
            </a:prstGeom>
            <a:noFill/>
            <a:ln cap="flat" cmpd="sng" w="12700">
              <a:solidFill>
                <a:srgbClr val="5A6B86"/>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pt-BR" sz="1600" u="none" cap="none" strike="noStrike">
                  <a:solidFill>
                    <a:srgbClr val="5A6B86"/>
                  </a:solidFill>
                  <a:latin typeface="Arial"/>
                  <a:ea typeface="Arial"/>
                  <a:cs typeface="Arial"/>
                  <a:sym typeface="Arial"/>
                </a:rPr>
                <a:t>Datacenter </a:t>
              </a:r>
              <a:endParaRPr/>
            </a:p>
          </p:txBody>
        </p:sp>
        <p:pic>
          <p:nvPicPr>
            <p:cNvPr id="309" name="Google Shape;309;p9"/>
            <p:cNvPicPr preferRelativeResize="0"/>
            <p:nvPr/>
          </p:nvPicPr>
          <p:blipFill rotWithShape="1">
            <a:blip r:embed="rId7">
              <a:alphaModFix/>
            </a:blip>
            <a:srcRect b="0" l="0" r="0" t="0"/>
            <a:stretch/>
          </p:blipFill>
          <p:spPr>
            <a:xfrm>
              <a:off x="8615313" y="3927481"/>
              <a:ext cx="330200" cy="330200"/>
            </a:xfrm>
            <a:prstGeom prst="rect">
              <a:avLst/>
            </a:prstGeom>
            <a:noFill/>
            <a:ln>
              <a:noFill/>
            </a:ln>
          </p:spPr>
        </p:pic>
        <p:sp>
          <p:nvSpPr>
            <p:cNvPr id="310" name="Google Shape;310;p9"/>
            <p:cNvSpPr/>
            <p:nvPr/>
          </p:nvSpPr>
          <p:spPr>
            <a:xfrm>
              <a:off x="7962255" y="4586085"/>
              <a:ext cx="3067632" cy="584449"/>
            </a:xfrm>
            <a:prstGeom prst="rect">
              <a:avLst/>
            </a:prstGeom>
            <a:noFill/>
            <a:ln cap="flat" cmpd="sng" w="12700">
              <a:solidFill>
                <a:schemeClr val="accent3"/>
              </a:solidFill>
              <a:prstDash val="dash"/>
              <a:miter lim="800000"/>
              <a:headEnd len="sm" w="sm" type="none"/>
              <a:tailEnd len="sm" w="sm" type="none"/>
            </a:ln>
          </p:spPr>
          <p:txBody>
            <a:bodyPr anchorCtr="0" anchor="ctr" bIns="45700" lIns="91425" spcFirstLastPara="1" rIns="91425" wrap="square" tIns="91425">
              <a:noAutofit/>
            </a:bodyPr>
            <a:lstStyle/>
            <a:p>
              <a:pPr indent="0" lvl="0" marL="0" marR="0" rtl="0" algn="ctr">
                <a:spcBef>
                  <a:spcPts val="0"/>
                </a:spcBef>
                <a:spcAft>
                  <a:spcPts val="0"/>
                </a:spcAft>
                <a:buNone/>
              </a:pPr>
              <a:r>
                <a:rPr b="0" i="0" lang="pt-BR" sz="1400" u="none" cap="none" strike="noStrike">
                  <a:solidFill>
                    <a:schemeClr val="accent3"/>
                  </a:solidFill>
                  <a:latin typeface="Arial"/>
                  <a:ea typeface="Arial"/>
                  <a:cs typeface="Arial"/>
                  <a:sym typeface="Arial"/>
                </a:rPr>
                <a:t>Zona de disponibilidade </a:t>
              </a:r>
              <a:r>
                <a:rPr b="1" i="0" lang="pt-BR" sz="1400" u="none" cap="none" strike="noStrike">
                  <a:solidFill>
                    <a:schemeClr val="accent3"/>
                  </a:solidFill>
                  <a:latin typeface="Arial"/>
                  <a:ea typeface="Arial"/>
                  <a:cs typeface="Arial"/>
                  <a:sym typeface="Arial"/>
                </a:rPr>
                <a:t>eu-west-1b</a:t>
              </a:r>
              <a:endParaRPr/>
            </a:p>
          </p:txBody>
        </p:sp>
        <p:sp>
          <p:nvSpPr>
            <p:cNvPr id="311" name="Google Shape;311;p9"/>
            <p:cNvSpPr/>
            <p:nvPr/>
          </p:nvSpPr>
          <p:spPr>
            <a:xfrm>
              <a:off x="7955729" y="5302523"/>
              <a:ext cx="3067632" cy="584449"/>
            </a:xfrm>
            <a:prstGeom prst="rect">
              <a:avLst/>
            </a:prstGeom>
            <a:noFill/>
            <a:ln cap="flat" cmpd="sng" w="12700">
              <a:solidFill>
                <a:schemeClr val="accent3"/>
              </a:solidFill>
              <a:prstDash val="dash"/>
              <a:miter lim="800000"/>
              <a:headEnd len="sm" w="sm" type="none"/>
              <a:tailEnd len="sm" w="sm" type="none"/>
            </a:ln>
          </p:spPr>
          <p:txBody>
            <a:bodyPr anchorCtr="0" anchor="ctr" bIns="45700" lIns="91425" spcFirstLastPara="1" rIns="91425" wrap="square" tIns="91425">
              <a:noAutofit/>
            </a:bodyPr>
            <a:lstStyle/>
            <a:p>
              <a:pPr indent="0" lvl="0" marL="0" marR="0" rtl="0" algn="ctr">
                <a:spcBef>
                  <a:spcPts val="0"/>
                </a:spcBef>
                <a:spcAft>
                  <a:spcPts val="0"/>
                </a:spcAft>
                <a:buNone/>
              </a:pPr>
              <a:r>
                <a:rPr b="0" i="0" lang="pt-BR" sz="1400" u="none" cap="none" strike="noStrike">
                  <a:solidFill>
                    <a:schemeClr val="accent3"/>
                  </a:solidFill>
                  <a:latin typeface="Arial"/>
                  <a:ea typeface="Arial"/>
                  <a:cs typeface="Arial"/>
                  <a:sym typeface="Arial"/>
                </a:rPr>
                <a:t>Zona de disponibilidade </a:t>
              </a:r>
              <a:r>
                <a:rPr b="1" i="0" lang="pt-BR" sz="1400" u="none" cap="none" strike="noStrike">
                  <a:solidFill>
                    <a:schemeClr val="accent3"/>
                  </a:solidFill>
                  <a:latin typeface="Arial"/>
                  <a:ea typeface="Arial"/>
                  <a:cs typeface="Arial"/>
                  <a:sym typeface="Arial"/>
                </a:rPr>
                <a:t>eu-west-1c</a:t>
              </a:r>
              <a:endParaRPr/>
            </a:p>
          </p:txBody>
        </p:sp>
      </p:grpSp>
      <p:sp>
        <p:nvSpPr>
          <p:cNvPr id="312" name="Google Shape;312;p9"/>
          <p:cNvSpPr txBox="1"/>
          <p:nvPr>
            <p:ph idx="11" type="ftr"/>
          </p:nvPr>
        </p:nvSpPr>
        <p:spPr>
          <a:xfrm>
            <a:off x="419100" y="6356350"/>
            <a:ext cx="48387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 2019 Amazon Web Services, Inc. ou suas afiliadas. Todos os direitos reservados.</a:t>
            </a:r>
            <a:endParaRPr/>
          </a:p>
        </p:txBody>
      </p:sp>
      <p:sp>
        <p:nvSpPr>
          <p:cNvPr id="313" name="Google Shape;313;p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2019-09-16T17:01:53Z</dcterms:created>
  <dc:creator>David Mohr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